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262" r:id="rId2"/>
    <p:sldId id="309" r:id="rId3"/>
    <p:sldId id="276" r:id="rId4"/>
    <p:sldId id="301" r:id="rId5"/>
    <p:sldId id="302" r:id="rId6"/>
    <p:sldId id="278" r:id="rId7"/>
    <p:sldId id="318" r:id="rId8"/>
    <p:sldId id="303" r:id="rId9"/>
    <p:sldId id="296" r:id="rId10"/>
    <p:sldId id="297" r:id="rId11"/>
    <p:sldId id="288" r:id="rId12"/>
    <p:sldId id="274" r:id="rId13"/>
    <p:sldId id="310" r:id="rId14"/>
    <p:sldId id="315" r:id="rId15"/>
    <p:sldId id="273" r:id="rId16"/>
    <p:sldId id="316" r:id="rId17"/>
    <p:sldId id="313" r:id="rId18"/>
    <p:sldId id="292" r:id="rId19"/>
    <p:sldId id="293" r:id="rId20"/>
    <p:sldId id="312" r:id="rId21"/>
    <p:sldId id="295" r:id="rId22"/>
    <p:sldId id="308" r:id="rId23"/>
    <p:sldId id="306" r:id="rId24"/>
    <p:sldId id="275" r:id="rId25"/>
    <p:sldId id="314" r:id="rId26"/>
    <p:sldId id="298" r:id="rId27"/>
    <p:sldId id="311" r:id="rId28"/>
    <p:sldId id="277" r:id="rId29"/>
    <p:sldId id="281" r:id="rId30"/>
    <p:sldId id="286" r:id="rId31"/>
    <p:sldId id="317" r:id="rId32"/>
    <p:sldId id="287" r:id="rId33"/>
    <p:sldId id="294" r:id="rId3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3FA"/>
    <a:srgbClr val="009CD9"/>
    <a:srgbClr val="00B7E3"/>
    <a:srgbClr val="B8E7F9"/>
    <a:srgbClr val="63BC53"/>
    <a:srgbClr val="A3FF9E"/>
    <a:srgbClr val="005688"/>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402" autoAdjust="0"/>
    <p:restoredTop sz="75049" autoAdjust="0"/>
  </p:normalViewPr>
  <p:slideViewPr>
    <p:cSldViewPr>
      <p:cViewPr varScale="1">
        <p:scale>
          <a:sx n="177" d="100"/>
          <a:sy n="177" d="100"/>
        </p:scale>
        <p:origin x="-392" y="-104"/>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01" d="100"/>
        <a:sy n="201" d="100"/>
      </p:scale>
      <p:origin x="0" y="19002"/>
    </p:cViewPr>
  </p:sorterViewPr>
  <p:notesViewPr>
    <p:cSldViewPr>
      <p:cViewPr varScale="1">
        <p:scale>
          <a:sx n="105" d="100"/>
          <a:sy n="105" d="100"/>
        </p:scale>
        <p:origin x="-34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CFD2AB-967D-4556-A42E-1939F223B67F}" type="datetimeFigureOut">
              <a:rPr lang="en-US" smtClean="0"/>
              <a:t>12/11/2014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E8903F-1EE0-4A0B-9E59-8406EE8F8673}" type="slidenum">
              <a:rPr lang="en-US" smtClean="0"/>
              <a:t>‹#›</a:t>
            </a:fld>
            <a:endParaRPr lang="en-US"/>
          </a:p>
        </p:txBody>
      </p:sp>
    </p:spTree>
    <p:extLst>
      <p:ext uri="{BB962C8B-B14F-4D97-AF65-F5344CB8AC3E}">
        <p14:creationId xmlns:p14="http://schemas.microsoft.com/office/powerpoint/2010/main" val="1042396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068625-204E-4371-BE83-8F286430E6BB}" type="datetimeFigureOut">
              <a:rPr lang="en-US" smtClean="0"/>
              <a:t>12/11/2014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98137-C361-4814-B1DD-CEAB836764F9}" type="slidenum">
              <a:rPr lang="en-US" smtClean="0"/>
              <a:t>‹#›</a:t>
            </a:fld>
            <a:endParaRPr lang="en-US"/>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6323225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a:t>
            </a:r>
            <a:r>
              <a:rPr lang="en-US" baseline="0" dirty="0" smtClean="0"/>
              <a:t> PHEMI Research</a:t>
            </a:r>
            <a:endParaRPr lang="en-US" dirty="0"/>
          </a:p>
        </p:txBody>
      </p:sp>
      <p:sp>
        <p:nvSpPr>
          <p:cNvPr id="4" name="Slide Number Placeholder 3"/>
          <p:cNvSpPr>
            <a:spLocks noGrp="1"/>
          </p:cNvSpPr>
          <p:nvPr>
            <p:ph type="sldNum" sz="quarter" idx="10"/>
          </p:nvPr>
        </p:nvSpPr>
        <p:spPr/>
        <p:txBody>
          <a:bodyPr/>
          <a:lstStyle/>
          <a:p>
            <a:fld id="{47C98137-C361-4814-B1DD-CEAB836764F9}" type="slidenum">
              <a:rPr lang="en-US" smtClean="0"/>
              <a:t>1</a:t>
            </a:fld>
            <a:endParaRPr lang="en-US"/>
          </a:p>
        </p:txBody>
      </p:sp>
    </p:spTree>
    <p:extLst>
      <p:ext uri="{BB962C8B-B14F-4D97-AF65-F5344CB8AC3E}">
        <p14:creationId xmlns:p14="http://schemas.microsoft.com/office/powerpoint/2010/main" val="64175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98137-C361-4814-B1DD-CEAB836764F9}" type="slidenum">
              <a:rPr lang="en-US" smtClean="0"/>
              <a:t>9</a:t>
            </a:fld>
            <a:endParaRPr lang="en-US"/>
          </a:p>
        </p:txBody>
      </p:sp>
    </p:spTree>
    <p:extLst>
      <p:ext uri="{BB962C8B-B14F-4D97-AF65-F5344CB8AC3E}">
        <p14:creationId xmlns:p14="http://schemas.microsoft.com/office/powerpoint/2010/main" val="15050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enormous inefficiencies in unlocking patient data,  aggregating it, ensuring quality and timeliness of information.  Information is very often locked in unstructured and </a:t>
            </a:r>
            <a:r>
              <a:rPr lang="en-US" baseline="0" dirty="0" err="1" smtClean="0"/>
              <a:t>semistructured</a:t>
            </a:r>
            <a:r>
              <a:rPr lang="en-US" baseline="0" dirty="0" smtClean="0"/>
              <a:t> data, making it difficult to run reports and analytics.  And governance/privacy controls are impeding knowledge.</a:t>
            </a:r>
          </a:p>
          <a:p>
            <a:endParaRPr lang="en-US" baseline="0" dirty="0" smtClean="0"/>
          </a:p>
          <a:p>
            <a:r>
              <a:rPr lang="en-US" dirty="0" smtClean="0"/>
              <a:t>With all these issues, </a:t>
            </a:r>
            <a:r>
              <a:rPr lang="en-US" b="1" dirty="0" smtClean="0"/>
              <a:t>it’s time for healthcare to </a:t>
            </a:r>
            <a:r>
              <a:rPr lang="en-US" sz="1200" b="1" kern="1200" dirty="0" smtClean="0">
                <a:solidFill>
                  <a:schemeClr val="tx1"/>
                </a:solidFill>
                <a:latin typeface="+mn-lt"/>
                <a:ea typeface="+mn-ea"/>
                <a:cs typeface="+mn-cs"/>
              </a:rPr>
              <a:t>adopt the best practices from other industries</a:t>
            </a:r>
            <a:r>
              <a:rPr lang="en-US" b="1" dirty="0" smtClean="0"/>
              <a:t> and</a:t>
            </a:r>
            <a:r>
              <a:rPr lang="en-US" b="1" baseline="0" dirty="0" smtClean="0"/>
              <a:t> bring those insights to healthcare and the public sector.</a:t>
            </a:r>
            <a:endParaRPr lang="en-US" b="1" dirty="0"/>
          </a:p>
        </p:txBody>
      </p:sp>
      <p:sp>
        <p:nvSpPr>
          <p:cNvPr id="4" name="Slide Number Placeholder 3"/>
          <p:cNvSpPr>
            <a:spLocks noGrp="1"/>
          </p:cNvSpPr>
          <p:nvPr>
            <p:ph type="sldNum" sz="quarter" idx="10"/>
          </p:nvPr>
        </p:nvSpPr>
        <p:spPr/>
        <p:txBody>
          <a:bodyPr/>
          <a:lstStyle/>
          <a:p>
            <a:fld id="{33B36D28-5A8E-5142-869E-EA87B0E9FD42}" type="slidenum">
              <a:rPr lang="en-US" smtClean="0"/>
              <a:t>10</a:t>
            </a:fld>
            <a:endParaRPr lang="en-US"/>
          </a:p>
        </p:txBody>
      </p:sp>
    </p:spTree>
    <p:extLst>
      <p:ext uri="{BB962C8B-B14F-4D97-AF65-F5344CB8AC3E}">
        <p14:creationId xmlns:p14="http://schemas.microsoft.com/office/powerpoint/2010/main" val="203478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a:t>
            </a:r>
            <a:r>
              <a:rPr lang="en-US" baseline="0" dirty="0" smtClean="0"/>
              <a:t> enormous and fundamental shift in healthcare today.  A shift from Document Management to Data Mining for the purposes of continuous improvement.  </a:t>
            </a:r>
          </a:p>
          <a:p>
            <a:r>
              <a:rPr lang="en-US" baseline="0" dirty="0" smtClean="0"/>
              <a:t>Spearheaded by the US “Health Information Technology for Economic and Clinical Health Act” (HITECH). Broken down into three stages of Meaningful Use.</a:t>
            </a:r>
          </a:p>
          <a:p>
            <a:r>
              <a:rPr lang="en-US" baseline="0" dirty="0" smtClean="0"/>
              <a:t>Drive to data mining for continuous improvement in productivity and patient outcomes.</a:t>
            </a:r>
          </a:p>
          <a:p>
            <a:r>
              <a:rPr lang="en-US" dirty="0" smtClean="0"/>
              <a:t>Stage 1: Data capture and sharing</a:t>
            </a:r>
          </a:p>
          <a:p>
            <a:r>
              <a:rPr lang="en-US" dirty="0" smtClean="0"/>
              <a:t>Stage 2: Advance clinical processes</a:t>
            </a:r>
          </a:p>
          <a:p>
            <a:r>
              <a:rPr lang="en-US" dirty="0" smtClean="0"/>
              <a:t>Stage 3: Improved outcomes</a:t>
            </a:r>
          </a:p>
          <a:p>
            <a:endParaRPr lang="en-US" dirty="0"/>
          </a:p>
        </p:txBody>
      </p:sp>
      <p:sp>
        <p:nvSpPr>
          <p:cNvPr id="4" name="Slide Number Placeholder 3"/>
          <p:cNvSpPr>
            <a:spLocks noGrp="1"/>
          </p:cNvSpPr>
          <p:nvPr>
            <p:ph type="sldNum" sz="quarter" idx="10"/>
          </p:nvPr>
        </p:nvSpPr>
        <p:spPr/>
        <p:txBody>
          <a:bodyPr/>
          <a:lstStyle/>
          <a:p>
            <a:fld id="{47C98137-C361-4814-B1DD-CEAB836764F9}" type="slidenum">
              <a:rPr lang="en-US" smtClean="0"/>
              <a:t>15</a:t>
            </a:fld>
            <a:endParaRPr lang="en-US"/>
          </a:p>
        </p:txBody>
      </p:sp>
    </p:spTree>
    <p:extLst>
      <p:ext uri="{BB962C8B-B14F-4D97-AF65-F5344CB8AC3E}">
        <p14:creationId xmlns:p14="http://schemas.microsoft.com/office/powerpoint/2010/main" val="64326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heart of it, </a:t>
            </a:r>
            <a:r>
              <a:rPr lang="en-US" b="1" dirty="0" smtClean="0"/>
              <a:t>PHEMI Central is a Digital Asset Library</a:t>
            </a:r>
            <a:r>
              <a:rPr lang="en-US" dirty="0" smtClean="0"/>
              <a:t>.  Like a library with different types of books, videos, CDs, and magazines,</a:t>
            </a:r>
            <a:r>
              <a:rPr lang="en-US" baseline="0" dirty="0" smtClean="0"/>
              <a:t> </a:t>
            </a:r>
            <a:r>
              <a:rPr lang="en-US" dirty="0" smtClean="0"/>
              <a:t>they all have different rules about who</a:t>
            </a:r>
            <a:r>
              <a:rPr lang="en-US" baseline="0" dirty="0" smtClean="0"/>
              <a:t> can check out information; who can view information and where it’s located in the library.  </a:t>
            </a:r>
            <a:r>
              <a:rPr lang="en-US" b="1" baseline="0" dirty="0" smtClean="0"/>
              <a:t>When a new Digital Asset is added to the library, it is catalogued</a:t>
            </a:r>
            <a:r>
              <a:rPr lang="en-US" baseline="0" dirty="0" smtClean="0"/>
              <a:t>. These rules and asset descriptions are called “</a:t>
            </a:r>
            <a:r>
              <a:rPr lang="en-US" b="1" baseline="0" dirty="0" smtClean="0"/>
              <a:t>metadata</a:t>
            </a:r>
            <a:r>
              <a:rPr lang="en-US" baseline="0" dirty="0" smtClean="0"/>
              <a:t>” and are wrapped around the data in PHEMI Central.</a:t>
            </a:r>
            <a:endParaRPr lang="en-US" dirty="0" smtClean="0"/>
          </a:p>
        </p:txBody>
      </p:sp>
      <p:sp>
        <p:nvSpPr>
          <p:cNvPr id="4" name="Slide Number Placeholder 3"/>
          <p:cNvSpPr>
            <a:spLocks noGrp="1"/>
          </p:cNvSpPr>
          <p:nvPr>
            <p:ph type="sldNum" sz="quarter" idx="10"/>
          </p:nvPr>
        </p:nvSpPr>
        <p:spPr/>
        <p:txBody>
          <a:bodyPr/>
          <a:lstStyle/>
          <a:p>
            <a:fld id="{33B36D28-5A8E-5142-869E-EA87B0E9FD42}" type="slidenum">
              <a:rPr lang="en-US" smtClean="0"/>
              <a:t>18</a:t>
            </a:fld>
            <a:endParaRPr lang="en-US"/>
          </a:p>
        </p:txBody>
      </p:sp>
    </p:spTree>
    <p:extLst>
      <p:ext uri="{BB962C8B-B14F-4D97-AF65-F5344CB8AC3E}">
        <p14:creationId xmlns:p14="http://schemas.microsoft.com/office/powerpoint/2010/main" val="395152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Digital Asset looks like this.</a:t>
            </a:r>
            <a:r>
              <a:rPr lang="en-US" baseline="0" dirty="0" smtClean="0"/>
              <a:t>  It consists of the data itself (for example an ECG, lab result, X-Ray or Consult Letter) plus metadata which are rules and asset descriptions about the data.  </a:t>
            </a:r>
            <a:r>
              <a:rPr lang="en-US" b="1" baseline="0" dirty="0" smtClean="0"/>
              <a:t>The m</a:t>
            </a:r>
            <a:r>
              <a:rPr lang="en-US" b="1" dirty="0" smtClean="0"/>
              <a:t>etadata defines the Governance Model for a dataset.  It’s the metadata that makes the digital asset valuable, and makes BIG Data for health care possible. </a:t>
            </a:r>
            <a:r>
              <a:rPr lang="en-US" dirty="0" smtClean="0"/>
              <a:t>Without it, it would be difficult to find</a:t>
            </a:r>
            <a:r>
              <a:rPr lang="en-US" baseline="0" dirty="0" smtClean="0"/>
              <a:t> the information we were looking for.</a:t>
            </a:r>
            <a:endParaRPr lang="en-US" dirty="0" smtClean="0"/>
          </a:p>
        </p:txBody>
      </p:sp>
      <p:sp>
        <p:nvSpPr>
          <p:cNvPr id="4" name="Slide Number Placeholder 3"/>
          <p:cNvSpPr>
            <a:spLocks noGrp="1"/>
          </p:cNvSpPr>
          <p:nvPr>
            <p:ph type="sldNum" sz="quarter" idx="10"/>
          </p:nvPr>
        </p:nvSpPr>
        <p:spPr/>
        <p:txBody>
          <a:bodyPr/>
          <a:lstStyle/>
          <a:p>
            <a:fld id="{33B36D28-5A8E-5142-869E-EA87B0E9FD42}" type="slidenum">
              <a:rPr lang="en-US" smtClean="0"/>
              <a:t>19</a:t>
            </a:fld>
            <a:endParaRPr lang="en-US"/>
          </a:p>
        </p:txBody>
      </p:sp>
    </p:spTree>
    <p:extLst>
      <p:ext uri="{BB962C8B-B14F-4D97-AF65-F5344CB8AC3E}">
        <p14:creationId xmlns:p14="http://schemas.microsoft.com/office/powerpoint/2010/main" val="1920095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 years ago, we would take a roll of 36</a:t>
            </a:r>
            <a:r>
              <a:rPr lang="en-US" baseline="0" dirty="0" smtClean="0"/>
              <a:t> pictures. Take the film to my local camera store. Wait a week for the film to be processed. Pick it up and put the pictures in an album.  The photo in the upper left hand corner of page 3 in my Spring 1994 photo album was always a picture of me and my wife on honeymoon. That album is always on the top shelf second album from the left.  That structure is static. It’s rigid. It’s imposed from the outset.</a:t>
            </a:r>
          </a:p>
          <a:p>
            <a:r>
              <a:rPr lang="en-US" baseline="0" dirty="0" smtClean="0"/>
              <a:t>Contrast that with photography today.  We take thousands of pictures a year.  We store all the photos in a folder on a hard drive or on the Internet.  Then we use software like Picasa or iPhoto to organize our pictures.  We can create albums any time we like.  A photo can be in many albums: Honeymoon 1994; Best of 1994; Best of the Best. Moreover, we can run face recognition software in the background.  Each photo has a rich set of metadata (information about the photo) such as where it was taken, when it was taken, with which camera was it taken, who was in the photo, etc.   </a:t>
            </a:r>
            <a:r>
              <a:rPr lang="en-US" b="1" baseline="0" dirty="0" smtClean="0"/>
              <a:t>It’s much more versatile and agile to compute structure rather than impose structure.</a:t>
            </a:r>
            <a:endParaRPr lang="en-US" b="1" dirty="0"/>
          </a:p>
        </p:txBody>
      </p:sp>
      <p:sp>
        <p:nvSpPr>
          <p:cNvPr id="4" name="Slide Number Placeholder 3"/>
          <p:cNvSpPr>
            <a:spLocks noGrp="1"/>
          </p:cNvSpPr>
          <p:nvPr>
            <p:ph type="sldNum" sz="quarter" idx="10"/>
          </p:nvPr>
        </p:nvSpPr>
        <p:spPr/>
        <p:txBody>
          <a:bodyPr/>
          <a:lstStyle/>
          <a:p>
            <a:fld id="{33B36D28-5A8E-5142-869E-EA87B0E9FD42}" type="slidenum">
              <a:rPr lang="en-US" smtClean="0"/>
              <a:t>21</a:t>
            </a:fld>
            <a:endParaRPr lang="en-US"/>
          </a:p>
        </p:txBody>
      </p:sp>
    </p:spTree>
    <p:extLst>
      <p:ext uri="{BB962C8B-B14F-4D97-AF65-F5344CB8AC3E}">
        <p14:creationId xmlns:p14="http://schemas.microsoft.com/office/powerpoint/2010/main" val="239311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we talk of Google, Yahoo, Amazon and BIG Data, we tend to think of racks and racks of equipment.  In fact</a:t>
            </a:r>
            <a:r>
              <a:rPr lang="en-US" b="1" baseline="0" dirty="0" smtClean="0"/>
              <a:t>, PHEMI Central can be quite small and grow</a:t>
            </a:r>
            <a:r>
              <a:rPr lang="en-US" baseline="0" dirty="0" smtClean="0"/>
              <a:t>.  A dedicated PHEMI Central system is physically less that 2 feet tall (21”) and can store 3 million DNA sequences.  Note that the physical server is shown for illustrative purposes only.  PHEMI Central will typically operate on existing IT infrastructure.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Background:</a:t>
            </a:r>
          </a:p>
          <a:p>
            <a:pPr marL="628650" lvl="1" indent="-171450">
              <a:spcBef>
                <a:spcPts val="0"/>
              </a:spcBef>
              <a:spcAft>
                <a:spcPts val="0"/>
              </a:spcAft>
              <a:buFont typeface="Arial"/>
              <a:buChar char="•"/>
              <a:defRPr/>
            </a:pPr>
            <a:r>
              <a:rPr lang="en-US" sz="1000" dirty="0" smtClean="0"/>
              <a:t>DNA = 725 megabytes of data, since every base pair can be coded by 2 bits. Since individual genomes vary by less than 1% from each other, they can be </a:t>
            </a:r>
            <a:r>
              <a:rPr lang="en-US" sz="1000" dirty="0" err="1" smtClean="0"/>
              <a:t>losslessly</a:t>
            </a:r>
            <a:r>
              <a:rPr lang="en-US" sz="1000" dirty="0" smtClean="0"/>
              <a:t> compressed to roughly 4 megabytes.</a:t>
            </a:r>
          </a:p>
          <a:p>
            <a:pPr marL="628650" lvl="1" indent="-171450">
              <a:buFont typeface="Arial"/>
              <a:buChar char="•"/>
            </a:pPr>
            <a:r>
              <a:rPr lang="en-US" sz="1000" dirty="0" smtClean="0"/>
              <a:t>16,500 DNA sequences (uncompressed)</a:t>
            </a:r>
            <a:r>
              <a:rPr lang="en-US" sz="1000" baseline="0" dirty="0" smtClean="0"/>
              <a:t> or 3 million DNA sequences (compressed)</a:t>
            </a:r>
          </a:p>
          <a:p>
            <a:pPr marL="628650" lvl="1" indent="-171450">
              <a:buFont typeface="Arial"/>
              <a:buChar char="•"/>
            </a:pPr>
            <a:r>
              <a:rPr lang="en-US" sz="1000" baseline="0" dirty="0" smtClean="0"/>
              <a:t>6 x Dell PowerEdge C2100s.</a:t>
            </a:r>
          </a:p>
          <a:p>
            <a:pPr marL="628650" lvl="1" indent="-171450">
              <a:buFont typeface="Arial"/>
              <a:buChar char="•"/>
            </a:pPr>
            <a:r>
              <a:rPr lang="en-US" sz="1000" baseline="0" dirty="0" smtClean="0"/>
              <a:t>2 Master Admin Servers = 2 x 6-core Xeon, 96GB RAM, 6 x 600 GB HDD.</a:t>
            </a:r>
          </a:p>
          <a:p>
            <a:pPr marL="628650" lvl="1" indent="-171450">
              <a:buFont typeface="Arial"/>
              <a:buChar char="•"/>
            </a:pPr>
            <a:r>
              <a:rPr lang="en-US" sz="1000" baseline="0" dirty="0" smtClean="0"/>
              <a:t>1 Edge Node same </a:t>
            </a:r>
            <a:r>
              <a:rPr lang="en-US" sz="1000" baseline="0" dirty="0" err="1" smtClean="0"/>
              <a:t>config</a:t>
            </a:r>
            <a:r>
              <a:rPr lang="en-US" sz="1000" baseline="0" dirty="0" smtClean="0"/>
              <a:t> as above</a:t>
            </a:r>
          </a:p>
          <a:p>
            <a:pPr marL="628650" lvl="1" indent="-171450">
              <a:buFont typeface="Arial"/>
              <a:buChar char="•"/>
            </a:pPr>
            <a:r>
              <a:rPr lang="en-US" sz="1000" baseline="0" dirty="0" smtClean="0"/>
              <a:t>3 Data (slave) nodes = 4 x 6-core Xeon, 24 GB RAM, 12 x 1TB HDD.</a:t>
            </a:r>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3B36D28-5A8E-5142-869E-EA87B0E9FD42}" type="slidenum">
              <a:rPr lang="en-US" smtClean="0"/>
              <a:t>26</a:t>
            </a:fld>
            <a:endParaRPr lang="en-US"/>
          </a:p>
        </p:txBody>
      </p:sp>
    </p:spTree>
    <p:extLst>
      <p:ext uri="{BB962C8B-B14F-4D97-AF65-F5344CB8AC3E}">
        <p14:creationId xmlns:p14="http://schemas.microsoft.com/office/powerpoint/2010/main" val="3032951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9BCF0-4599-BC47-A8D6-9C2261DFE880}" type="slidenum">
              <a:rPr lang="en-US" smtClean="0"/>
              <a:t>33</a:t>
            </a:fld>
            <a:endParaRPr lang="en-US"/>
          </a:p>
        </p:txBody>
      </p:sp>
    </p:spTree>
    <p:extLst>
      <p:ext uri="{BB962C8B-B14F-4D97-AF65-F5344CB8AC3E}">
        <p14:creationId xmlns:p14="http://schemas.microsoft.com/office/powerpoint/2010/main" val="3741151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2" name="Rectangle 11"/>
          <p:cNvSpPr/>
          <p:nvPr userDrawn="1"/>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2" name="Rectangle 21"/>
          <p:cNvSpPr/>
          <p:nvPr userDrawn="1"/>
        </p:nvSpPr>
        <p:spPr>
          <a:xfrm>
            <a:off x="3200400" y="2788921"/>
            <a:ext cx="5943600" cy="4069079"/>
          </a:xfrm>
          <a:prstGeom prst="rect">
            <a:avLst/>
          </a:prstGeom>
          <a:gradFill>
            <a:gsLst>
              <a:gs pos="100000">
                <a:schemeClr val="bg1">
                  <a:alpha val="0"/>
                </a:schemeClr>
              </a:gs>
              <a:gs pos="67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a:spLocks/>
          </p:cNvSpPr>
          <p:nvPr userDrawn="1"/>
        </p:nvSpPr>
        <p:spPr bwMode="auto">
          <a:xfrm>
            <a:off x="2209800" y="1729641"/>
            <a:ext cx="2361746" cy="2796640"/>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rgbClr val="009CD9">
              <a:alpha val="15000"/>
            </a:srgb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userDrawn="1"/>
        </p:nvSpPr>
        <p:spPr>
          <a:xfrm>
            <a:off x="914400" y="1965960"/>
            <a:ext cx="6400800" cy="580073"/>
          </a:xfrm>
          <a:prstGeom prst="rect">
            <a:avLst/>
          </a:prstGeom>
        </p:spPr>
        <p:txBody>
          <a:bodyPr vert="horz" wrap="square" lIns="91440" tIns="45720" rIns="91440" bIns="45720" rtlCol="0" anchor="ctr">
            <a:noAutofit/>
          </a:bodyPr>
          <a:lstStyle/>
          <a:p>
            <a:r>
              <a:rPr lang="en-US" sz="2200" dirty="0" smtClean="0">
                <a:solidFill>
                  <a:schemeClr val="tx1"/>
                </a:solidFill>
                <a:latin typeface="Arial" pitchFamily="34" charset="0"/>
                <a:cs typeface="Arial" pitchFamily="34" charset="0"/>
              </a:rPr>
              <a:t>A voice; An oracle. (ancient Greek)</a:t>
            </a:r>
          </a:p>
        </p:txBody>
      </p:sp>
      <p:sp>
        <p:nvSpPr>
          <p:cNvPr id="20" name="TextBox 19"/>
          <p:cNvSpPr txBox="1"/>
          <p:nvPr userDrawn="1"/>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3376" y="374129"/>
            <a:ext cx="4391025" cy="1881868"/>
          </a:xfrm>
          <a:prstGeom prst="rect">
            <a:avLst/>
          </a:prstGeom>
        </p:spPr>
      </p:pic>
    </p:spTree>
    <p:extLst>
      <p:ext uri="{BB962C8B-B14F-4D97-AF65-F5344CB8AC3E}">
        <p14:creationId xmlns:p14="http://schemas.microsoft.com/office/powerpoint/2010/main" val="10017402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5" name="Slide Number Placeholder 4"/>
          <p:cNvSpPr>
            <a:spLocks noGrp="1"/>
          </p:cNvSpPr>
          <p:nvPr>
            <p:ph type="sldNum" sz="quarter" idx="12"/>
          </p:nvPr>
        </p:nvSpPr>
        <p:spPr/>
        <p:txBody>
          <a:bodyPr/>
          <a:lstStyle/>
          <a:p>
            <a:fld id="{D0CF52E0-8698-453E-ABE3-61049F838FA9}" type="slidenum">
              <a:rPr lang="en-US" smtClean="0"/>
              <a:t>‹#›</a:t>
            </a:fld>
            <a:endParaRPr lang="en-US"/>
          </a:p>
        </p:txBody>
      </p:sp>
      <p:sp>
        <p:nvSpPr>
          <p:cNvPr id="6" name="Rectangle 5"/>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304076"/>
            <a:ext cx="1219199" cy="416763"/>
          </a:xfrm>
          <a:prstGeom prst="rect">
            <a:avLst/>
          </a:prstGeom>
        </p:spPr>
      </p:pic>
      <p:sp>
        <p:nvSpPr>
          <p:cNvPr id="9" name="Footer Placeholder 4"/>
          <p:cNvSpPr txBox="1">
            <a:spLocks/>
          </p:cNvSpPr>
          <p:nvPr userDrawn="1"/>
        </p:nvSpPr>
        <p:spPr>
          <a:xfrm>
            <a:off x="3124200" y="6553200"/>
            <a:ext cx="2819400" cy="2990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7979577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0CF52E0-8698-453E-ABE3-61049F838FA9}" type="slidenum">
              <a:rPr lang="en-US" smtClean="0"/>
              <a:t>‹#›</a:t>
            </a:fld>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6173374"/>
            <a:ext cx="1523999" cy="520953"/>
          </a:xfrm>
          <a:prstGeom prst="rect">
            <a:avLst/>
          </a:prstGeom>
        </p:spPr>
      </p:pic>
      <p:sp>
        <p:nvSpPr>
          <p:cNvPr id="6" name="Footer Placeholder 4"/>
          <p:cNvSpPr txBox="1">
            <a:spLocks/>
          </p:cNvSpPr>
          <p:nvPr userDrawn="1"/>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14828058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1" y="320040"/>
            <a:ext cx="5133751" cy="4704184"/>
          </a:xfrm>
          <a:prstGeom prst="rect">
            <a:avLst/>
          </a:prstGeom>
        </p:spPr>
      </p:pic>
      <p:sp>
        <p:nvSpPr>
          <p:cNvPr id="8" name="Freeform 5"/>
          <p:cNvSpPr>
            <a:spLocks/>
          </p:cNvSpPr>
          <p:nvPr userDrawn="1"/>
        </p:nvSpPr>
        <p:spPr bwMode="auto">
          <a:xfrm>
            <a:off x="5638800" y="817984"/>
            <a:ext cx="4267200" cy="3474720"/>
          </a:xfrm>
          <a:custGeom>
            <a:avLst/>
            <a:gdLst>
              <a:gd name="T0" fmla="*/ 179 w 823"/>
              <a:gd name="T1" fmla="*/ 23 h 557"/>
              <a:gd name="T2" fmla="*/ 0 w 823"/>
              <a:gd name="T3" fmla="*/ 442 h 557"/>
              <a:gd name="T4" fmla="*/ 638 w 823"/>
              <a:gd name="T5" fmla="*/ 557 h 557"/>
              <a:gd name="T6" fmla="*/ 823 w 823"/>
              <a:gd name="T7" fmla="*/ 0 h 557"/>
              <a:gd name="T8" fmla="*/ 179 w 823"/>
              <a:gd name="T9" fmla="*/ 23 h 557"/>
            </a:gdLst>
            <a:ahLst/>
            <a:cxnLst>
              <a:cxn ang="0">
                <a:pos x="T0" y="T1"/>
              </a:cxn>
              <a:cxn ang="0">
                <a:pos x="T2" y="T3"/>
              </a:cxn>
              <a:cxn ang="0">
                <a:pos x="T4" y="T5"/>
              </a:cxn>
              <a:cxn ang="0">
                <a:pos x="T6" y="T7"/>
              </a:cxn>
              <a:cxn ang="0">
                <a:pos x="T8" y="T9"/>
              </a:cxn>
            </a:cxnLst>
            <a:rect l="0" t="0" r="r" b="b"/>
            <a:pathLst>
              <a:path w="823" h="557">
                <a:moveTo>
                  <a:pt x="179" y="23"/>
                </a:moveTo>
                <a:lnTo>
                  <a:pt x="0" y="442"/>
                </a:lnTo>
                <a:lnTo>
                  <a:pt x="638" y="557"/>
                </a:lnTo>
                <a:lnTo>
                  <a:pt x="823" y="0"/>
                </a:lnTo>
                <a:lnTo>
                  <a:pt x="179" y="23"/>
                </a:lnTo>
                <a:close/>
              </a:path>
            </a:pathLst>
          </a:custGeom>
          <a:solidFill>
            <a:srgbClr val="00B3FA"/>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userDrawn="1"/>
        </p:nvSpPr>
        <p:spPr>
          <a:xfrm rot="168237">
            <a:off x="4721304" y="821871"/>
            <a:ext cx="3881635" cy="3700520"/>
          </a:xfrm>
          <a:prstGeom prst="rect">
            <a:avLst/>
          </a:prstGeom>
          <a:blipFill>
            <a:blip r:embed="rId3"/>
            <a:stretch>
              <a:fillRect/>
            </a:stretch>
          </a:blipFill>
          <a:ln>
            <a:noFill/>
          </a:ln>
          <a:scene3d>
            <a:camera prst="perspectiveContrastingLeftFacing" fov="3900000">
              <a:rot lat="19889925" lon="1920000" rev="20542404"/>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87606" y="720091"/>
            <a:ext cx="3048000" cy="4663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401" y="171451"/>
            <a:ext cx="3887755" cy="6000749"/>
          </a:xfrm>
          <a:prstGeom prst="rect">
            <a:avLst/>
          </a:prstGeom>
        </p:spPr>
      </p:pic>
      <p:sp>
        <p:nvSpPr>
          <p:cNvPr id="9" name="Slide Number Placeholder 5"/>
          <p:cNvSpPr>
            <a:spLocks noGrp="1"/>
          </p:cNvSpPr>
          <p:nvPr>
            <p:ph type="sldNum" sz="quarter" idx="4"/>
          </p:nvPr>
        </p:nvSpPr>
        <p:spPr>
          <a:xfrm>
            <a:off x="7000875" y="-45719"/>
            <a:ext cx="2133600" cy="365125"/>
          </a:xfrm>
          <a:prstGeom prst="rect">
            <a:avLst/>
          </a:prstGeom>
        </p:spPr>
        <p:txBody>
          <a:bodyPr vert="horz" lIns="91440" tIns="45720" rIns="91440" bIns="45720" rtlCol="0" anchor="ctr"/>
          <a:lstStyle>
            <a:lvl1pPr algn="r">
              <a:defRPr sz="1200">
                <a:solidFill>
                  <a:schemeClr val="tx1"/>
                </a:solidFill>
                <a:latin typeface="Arial" pitchFamily="34" charset="0"/>
                <a:cs typeface="Arial" pitchFamily="34" charset="0"/>
              </a:defRPr>
            </a:lvl1pPr>
          </a:lstStyle>
          <a:p>
            <a:fld id="{D0CF52E0-8698-453E-ABE3-61049F838FA9}" type="slidenum">
              <a:rPr lang="en-US" smtClean="0"/>
              <a:pPr/>
              <a:t>‹#›</a:t>
            </a:fld>
            <a:endParaRPr lang="en-US"/>
          </a:p>
        </p:txBody>
      </p:sp>
    </p:spTree>
    <p:extLst>
      <p:ext uri="{BB962C8B-B14F-4D97-AF65-F5344CB8AC3E}">
        <p14:creationId xmlns:p14="http://schemas.microsoft.com/office/powerpoint/2010/main" val="32097637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Intro">
    <p:spTree>
      <p:nvGrpSpPr>
        <p:cNvPr id="1" name=""/>
        <p:cNvGrpSpPr/>
        <p:nvPr/>
      </p:nvGrpSpPr>
      <p:grpSpPr>
        <a:xfrm>
          <a:off x="0" y="0"/>
          <a:ext cx="0" cy="0"/>
          <a:chOff x="0" y="0"/>
          <a:chExt cx="0" cy="0"/>
        </a:xfrm>
      </p:grpSpPr>
      <p:sp>
        <p:nvSpPr>
          <p:cNvPr id="12" name="Rectangle 11"/>
          <p:cNvSpPr/>
          <p:nvPr/>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9" name="Rectangle 8"/>
          <p:cNvSpPr/>
          <p:nvPr/>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800" y="1447800"/>
            <a:ext cx="6223000" cy="2667000"/>
          </a:xfrm>
          <a:prstGeom prst="rect">
            <a:avLst/>
          </a:prstGeom>
        </p:spPr>
      </p:pic>
      <p:sp>
        <p:nvSpPr>
          <p:cNvPr id="2" name="TextBox 1"/>
          <p:cNvSpPr txBox="1"/>
          <p:nvPr/>
        </p:nvSpPr>
        <p:spPr>
          <a:xfrm>
            <a:off x="3733800" y="4114800"/>
            <a:ext cx="2895600" cy="685800"/>
          </a:xfrm>
          <a:prstGeom prst="rect">
            <a:avLst/>
          </a:prstGeom>
        </p:spPr>
        <p:txBody>
          <a:bodyPr vert="horz" wrap="square" lIns="91440" tIns="45720" rIns="91440" bIns="45720" rtlCol="0" anchor="ctr">
            <a:normAutofit/>
          </a:bodyPr>
          <a:lstStyle/>
          <a:p>
            <a:endParaRPr lang="en-US" sz="3000" dirty="0" smtClean="0">
              <a:solidFill>
                <a:schemeClr val="bg1"/>
              </a:solidFill>
              <a:latin typeface="Arial" pitchFamily="34" charset="0"/>
              <a:cs typeface="Arial" pitchFamily="34" charset="0"/>
            </a:endParaRPr>
          </a:p>
        </p:txBody>
      </p:sp>
      <p:sp>
        <p:nvSpPr>
          <p:cNvPr id="4" name="Title 3"/>
          <p:cNvSpPr>
            <a:spLocks noGrp="1"/>
          </p:cNvSpPr>
          <p:nvPr>
            <p:ph type="title"/>
          </p:nvPr>
        </p:nvSpPr>
        <p:spPr>
          <a:xfrm>
            <a:off x="1447800" y="3733800"/>
            <a:ext cx="6934200" cy="990600"/>
          </a:xfrm>
        </p:spPr>
        <p:txBody>
          <a:bodyPr vert="horz" lIns="91440" tIns="45720" rIns="91440" bIns="45720" rtlCol="0" anchor="ctr" anchorCtr="0">
            <a:normAutofit/>
          </a:bodyPr>
          <a:lstStyle>
            <a:lvl1pPr algn="r">
              <a:defRPr lang="en-US" sz="3200" spc="300">
                <a:latin typeface="Arial"/>
                <a:ea typeface="+mn-ea"/>
                <a:cs typeface="Arial"/>
              </a:defRPr>
            </a:lvl1pPr>
          </a:lstStyle>
          <a:p>
            <a:pPr marL="0" lvl="0" indent="0" algn="r">
              <a:lnSpc>
                <a:spcPct val="80000"/>
              </a:lnSpc>
              <a:spcBef>
                <a:spcPts val="600"/>
              </a:spcBef>
              <a:spcAft>
                <a:spcPts val="600"/>
              </a:spcAft>
              <a:buFont typeface="Arial"/>
            </a:pPr>
            <a:r>
              <a:rPr lang="en-CA" smtClean="0"/>
              <a:t>Click to edit Master title style</a:t>
            </a:r>
            <a:endParaRPr lang="en-US" dirty="0"/>
          </a:p>
        </p:txBody>
      </p:sp>
    </p:spTree>
    <p:extLst>
      <p:ext uri="{BB962C8B-B14F-4D97-AF65-F5344CB8AC3E}">
        <p14:creationId xmlns:p14="http://schemas.microsoft.com/office/powerpoint/2010/main" val="1138801396"/>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12" name="Rectangle 11"/>
          <p:cNvSpPr/>
          <p:nvPr userDrawn="1"/>
        </p:nvSpPr>
        <p:spPr>
          <a:xfrm>
            <a:off x="0" y="1"/>
            <a:ext cx="9144000" cy="6857999"/>
          </a:xfrm>
          <a:prstGeom prst="rect">
            <a:avLst/>
          </a:prstGeom>
          <a:gradFill>
            <a:gsLst>
              <a:gs pos="88000">
                <a:schemeClr val="bg1">
                  <a:alpha val="40000"/>
                </a:schemeClr>
              </a:gs>
              <a:gs pos="17000">
                <a:srgbClr val="FFFFFF"/>
              </a:gs>
              <a:gs pos="0">
                <a:srgbClr val="B8E7F9"/>
              </a:gs>
              <a:gs pos="64000">
                <a:schemeClr val="bg1"/>
              </a:gs>
            </a:gsLst>
            <a:lin ang="0" scaled="0"/>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2" name="Rectangle 21"/>
          <p:cNvSpPr/>
          <p:nvPr userDrawn="1"/>
        </p:nvSpPr>
        <p:spPr>
          <a:xfrm>
            <a:off x="3200400" y="2788921"/>
            <a:ext cx="5943600" cy="4069079"/>
          </a:xfrm>
          <a:prstGeom prst="rect">
            <a:avLst/>
          </a:prstGeom>
          <a:gradFill>
            <a:gsLst>
              <a:gs pos="100000">
                <a:schemeClr val="bg1">
                  <a:alpha val="0"/>
                </a:schemeClr>
              </a:gs>
              <a:gs pos="67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00" y="59893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a:spLocks/>
          </p:cNvSpPr>
          <p:nvPr userDrawn="1"/>
        </p:nvSpPr>
        <p:spPr bwMode="auto">
          <a:xfrm>
            <a:off x="914400" y="762000"/>
            <a:ext cx="2361746" cy="2796640"/>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rgbClr val="009CD9">
              <a:alpha val="15000"/>
            </a:srgb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userDrawn="1"/>
        </p:nvSpPr>
        <p:spPr>
          <a:xfrm>
            <a:off x="838200" y="6323647"/>
            <a:ext cx="6400800" cy="580073"/>
          </a:xfrm>
          <a:prstGeom prst="rect">
            <a:avLst/>
          </a:prstGeom>
        </p:spPr>
        <p:txBody>
          <a:bodyPr vert="horz" wrap="square" lIns="91440" tIns="45720" rIns="91440" bIns="45720" rtlCol="0" anchor="ctr">
            <a:noAutofit/>
          </a:bodyPr>
          <a:lstStyle/>
          <a:p>
            <a:r>
              <a:rPr lang="en-US" sz="1800" dirty="0" smtClean="0">
                <a:solidFill>
                  <a:schemeClr val="tx1"/>
                </a:solidFill>
                <a:latin typeface="Arial" pitchFamily="34" charset="0"/>
                <a:cs typeface="Arial" pitchFamily="34" charset="0"/>
              </a:rPr>
              <a:t>www.phemi.com</a:t>
            </a:r>
          </a:p>
        </p:txBody>
      </p:sp>
      <p:pic>
        <p:nvPicPr>
          <p:cNvPr id="2" name="Picture 1" descr="logo_with_health_system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2400" y="533400"/>
            <a:ext cx="4724400" cy="2053084"/>
          </a:xfrm>
          <a:prstGeom prst="rect">
            <a:avLst/>
          </a:prstGeom>
        </p:spPr>
      </p:pic>
    </p:spTree>
    <p:extLst>
      <p:ext uri="{BB962C8B-B14F-4D97-AF65-F5344CB8AC3E}">
        <p14:creationId xmlns:p14="http://schemas.microsoft.com/office/powerpoint/2010/main" val="36524583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1" name="Freeform 6"/>
          <p:cNvSpPr>
            <a:spLocks/>
          </p:cNvSpPr>
          <p:nvPr userDrawn="1"/>
        </p:nvSpPr>
        <p:spPr bwMode="auto">
          <a:xfrm>
            <a:off x="3176" y="0"/>
            <a:ext cx="9140825" cy="6858000"/>
          </a:xfrm>
          <a:custGeom>
            <a:avLst/>
            <a:gdLst>
              <a:gd name="T0" fmla="*/ 0 w 4608"/>
              <a:gd name="T1" fmla="*/ 0 h 2880"/>
              <a:gd name="T2" fmla="*/ 0 w 4608"/>
              <a:gd name="T3" fmla="*/ 2880 h 2880"/>
              <a:gd name="T4" fmla="*/ 2656 w 4608"/>
              <a:gd name="T5" fmla="*/ 2880 h 2880"/>
              <a:gd name="T6" fmla="*/ 2650 w 4608"/>
              <a:gd name="T7" fmla="*/ 2874 h 2880"/>
              <a:gd name="T8" fmla="*/ 2636 w 4608"/>
              <a:gd name="T9" fmla="*/ 2860 h 2880"/>
              <a:gd name="T10" fmla="*/ 2636 w 4608"/>
              <a:gd name="T11" fmla="*/ 2367 h 2880"/>
              <a:gd name="T12" fmla="*/ 3281 w 4608"/>
              <a:gd name="T13" fmla="*/ 1723 h 2880"/>
              <a:gd name="T14" fmla="*/ 2649 w 4608"/>
              <a:gd name="T15" fmla="*/ 1091 h 2880"/>
              <a:gd name="T16" fmla="*/ 2649 w 4608"/>
              <a:gd name="T17" fmla="*/ 598 h 2880"/>
              <a:gd name="T18" fmla="*/ 2663 w 4608"/>
              <a:gd name="T19" fmla="*/ 584 h 2880"/>
              <a:gd name="T20" fmla="*/ 3156 w 4608"/>
              <a:gd name="T21" fmla="*/ 584 h 2880"/>
              <a:gd name="T22" fmla="*/ 4034 w 4608"/>
              <a:gd name="T23" fmla="*/ 1462 h 2880"/>
              <a:gd name="T24" fmla="*/ 4048 w 4608"/>
              <a:gd name="T25" fmla="*/ 1476 h 2880"/>
              <a:gd name="T26" fmla="*/ 4098 w 4608"/>
              <a:gd name="T27" fmla="*/ 1539 h 2880"/>
              <a:gd name="T28" fmla="*/ 4110 w 4608"/>
              <a:gd name="T29" fmla="*/ 1560 h 2880"/>
              <a:gd name="T30" fmla="*/ 4110 w 4608"/>
              <a:gd name="T31" fmla="*/ 1561 h 2880"/>
              <a:gd name="T32" fmla="*/ 4048 w 4608"/>
              <a:gd name="T33" fmla="*/ 1969 h 2880"/>
              <a:gd name="T34" fmla="*/ 4034 w 4608"/>
              <a:gd name="T35" fmla="*/ 1983 h 2880"/>
              <a:gd name="T36" fmla="*/ 3143 w 4608"/>
              <a:gd name="T37" fmla="*/ 2874 h 2880"/>
              <a:gd name="T38" fmla="*/ 3136 w 4608"/>
              <a:gd name="T39" fmla="*/ 2880 h 2880"/>
              <a:gd name="T40" fmla="*/ 4608 w 4608"/>
              <a:gd name="T41" fmla="*/ 2880 h 2880"/>
              <a:gd name="T42" fmla="*/ 4608 w 4608"/>
              <a:gd name="T43" fmla="*/ 0 h 2880"/>
              <a:gd name="T44" fmla="*/ 0 w 4608"/>
              <a:gd name="T45" fmla="*/ 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08" h="2880">
                <a:moveTo>
                  <a:pt x="0" y="0"/>
                </a:moveTo>
                <a:cubicBezTo>
                  <a:pt x="0" y="2880"/>
                  <a:pt x="0" y="2880"/>
                  <a:pt x="0" y="2880"/>
                </a:cubicBezTo>
                <a:cubicBezTo>
                  <a:pt x="2656" y="2880"/>
                  <a:pt x="2656" y="2880"/>
                  <a:pt x="2656" y="2880"/>
                </a:cubicBezTo>
                <a:cubicBezTo>
                  <a:pt x="2654" y="2878"/>
                  <a:pt x="2652" y="2876"/>
                  <a:pt x="2650" y="2874"/>
                </a:cubicBezTo>
                <a:cubicBezTo>
                  <a:pt x="2636" y="2860"/>
                  <a:pt x="2636" y="2860"/>
                  <a:pt x="2636" y="2860"/>
                </a:cubicBezTo>
                <a:cubicBezTo>
                  <a:pt x="2500" y="2724"/>
                  <a:pt x="2500" y="2503"/>
                  <a:pt x="2636" y="2367"/>
                </a:cubicBezTo>
                <a:cubicBezTo>
                  <a:pt x="3281" y="1723"/>
                  <a:pt x="3281" y="1723"/>
                  <a:pt x="3281" y="1723"/>
                </a:cubicBezTo>
                <a:cubicBezTo>
                  <a:pt x="2649" y="1091"/>
                  <a:pt x="2649" y="1091"/>
                  <a:pt x="2649" y="1091"/>
                </a:cubicBezTo>
                <a:cubicBezTo>
                  <a:pt x="2513" y="955"/>
                  <a:pt x="2513" y="734"/>
                  <a:pt x="2649" y="598"/>
                </a:cubicBezTo>
                <a:cubicBezTo>
                  <a:pt x="2663" y="584"/>
                  <a:pt x="2663" y="584"/>
                  <a:pt x="2663" y="584"/>
                </a:cubicBezTo>
                <a:cubicBezTo>
                  <a:pt x="2799" y="448"/>
                  <a:pt x="3020" y="448"/>
                  <a:pt x="3156" y="584"/>
                </a:cubicBezTo>
                <a:cubicBezTo>
                  <a:pt x="4034" y="1462"/>
                  <a:pt x="4034" y="1462"/>
                  <a:pt x="4034" y="1462"/>
                </a:cubicBezTo>
                <a:cubicBezTo>
                  <a:pt x="4048" y="1476"/>
                  <a:pt x="4048" y="1476"/>
                  <a:pt x="4048" y="1476"/>
                </a:cubicBezTo>
                <a:cubicBezTo>
                  <a:pt x="4067" y="1495"/>
                  <a:pt x="4084" y="1517"/>
                  <a:pt x="4098" y="1539"/>
                </a:cubicBezTo>
                <a:cubicBezTo>
                  <a:pt x="4102" y="1546"/>
                  <a:pt x="4106" y="1553"/>
                  <a:pt x="4110" y="1560"/>
                </a:cubicBezTo>
                <a:cubicBezTo>
                  <a:pt x="4110" y="1561"/>
                  <a:pt x="4110" y="1561"/>
                  <a:pt x="4110" y="1561"/>
                </a:cubicBezTo>
                <a:cubicBezTo>
                  <a:pt x="4179" y="1692"/>
                  <a:pt x="4158" y="1859"/>
                  <a:pt x="4048" y="1969"/>
                </a:cubicBezTo>
                <a:cubicBezTo>
                  <a:pt x="4034" y="1983"/>
                  <a:pt x="4034" y="1983"/>
                  <a:pt x="4034" y="1983"/>
                </a:cubicBezTo>
                <a:cubicBezTo>
                  <a:pt x="3143" y="2874"/>
                  <a:pt x="3143" y="2874"/>
                  <a:pt x="3143" y="2874"/>
                </a:cubicBezTo>
                <a:cubicBezTo>
                  <a:pt x="3141" y="2876"/>
                  <a:pt x="3139" y="2878"/>
                  <a:pt x="3136" y="2880"/>
                </a:cubicBezTo>
                <a:cubicBezTo>
                  <a:pt x="4608" y="2880"/>
                  <a:pt x="4608" y="2880"/>
                  <a:pt x="4608" y="2880"/>
                </a:cubicBezTo>
                <a:cubicBezTo>
                  <a:pt x="4608" y="0"/>
                  <a:pt x="4608" y="0"/>
                  <a:pt x="4608" y="0"/>
                </a:cubicBezTo>
                <a:lnTo>
                  <a:pt x="0" y="0"/>
                </a:lnTo>
                <a:close/>
              </a:path>
            </a:pathLst>
          </a:custGeom>
          <a:gradFill>
            <a:gsLst>
              <a:gs pos="100000">
                <a:schemeClr val="bg1">
                  <a:alpha val="40000"/>
                </a:schemeClr>
              </a:gs>
              <a:gs pos="17000">
                <a:srgbClr val="FFFFFF"/>
              </a:gs>
              <a:gs pos="0">
                <a:srgbClr val="B8E7F9"/>
              </a:gs>
              <a:gs pos="70000">
                <a:schemeClr val="bg1"/>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Title 1"/>
          <p:cNvSpPr>
            <a:spLocks noGrp="1"/>
          </p:cNvSpPr>
          <p:nvPr>
            <p:ph type="ctrTitle" hasCustomPrompt="1"/>
          </p:nvPr>
        </p:nvSpPr>
        <p:spPr>
          <a:xfrm>
            <a:off x="609600" y="1600200"/>
            <a:ext cx="4343400" cy="640080"/>
          </a:xfrm>
        </p:spPr>
        <p:txBody>
          <a:bodyPr>
            <a:normAutofit/>
          </a:bodyPr>
          <a:lstStyle>
            <a:lvl1pPr>
              <a:defRPr sz="2200" b="1" baseline="0">
                <a:solidFill>
                  <a:srgbClr val="009CD9"/>
                </a:solidFill>
                <a:latin typeface="Arial" pitchFamily="34" charset="0"/>
                <a:cs typeface="Arial" pitchFamily="34" charset="0"/>
              </a:defRPr>
            </a:lvl1pPr>
          </a:lstStyle>
          <a:p>
            <a:r>
              <a:rPr lang="en-US" dirty="0" smtClean="0"/>
              <a:t>Click to subtitle</a:t>
            </a:r>
            <a:endParaRPr lang="en-US" dirty="0"/>
          </a:p>
        </p:txBody>
      </p:sp>
      <p:sp>
        <p:nvSpPr>
          <p:cNvPr id="15" name="Subtitle 2"/>
          <p:cNvSpPr>
            <a:spLocks noGrp="1"/>
          </p:cNvSpPr>
          <p:nvPr>
            <p:ph type="subTitle" idx="1" hasCustomPrompt="1"/>
          </p:nvPr>
        </p:nvSpPr>
        <p:spPr>
          <a:xfrm>
            <a:off x="609600" y="2240280"/>
            <a:ext cx="4343400" cy="3749040"/>
          </a:xfrm>
        </p:spPr>
        <p:txBody>
          <a:bodyPr>
            <a:normAutofit/>
          </a:bodyPr>
          <a:lstStyle>
            <a:lvl1pPr marL="0" indent="0" algn="l">
              <a:buNone/>
              <a:defRPr sz="18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text</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1" y="6291327"/>
            <a:ext cx="1523999" cy="520953"/>
          </a:xfrm>
          <a:prstGeom prst="rect">
            <a:avLst/>
          </a:prstGeom>
        </p:spPr>
      </p:pic>
      <p:sp>
        <p:nvSpPr>
          <p:cNvPr id="13" name="Rectangle 12"/>
          <p:cNvSpPr/>
          <p:nvPr userDrawn="1"/>
        </p:nvSpPr>
        <p:spPr>
          <a:xfrm>
            <a:off x="457200" y="594361"/>
            <a:ext cx="8686800" cy="624839"/>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609600" y="685801"/>
            <a:ext cx="8458200" cy="731519"/>
          </a:xfrm>
        </p:spPr>
        <p:txBody>
          <a:bodyPr>
            <a:noAutofit/>
          </a:bodyPr>
          <a:lstStyle>
            <a:lvl1pPr marL="0" indent="0" algn="l">
              <a:buNone/>
              <a:defRPr sz="3000">
                <a:solidFill>
                  <a:schemeClr val="bg1"/>
                </a:solidFill>
                <a:latin typeface="Arial" pitchFamily="34" charset="0"/>
                <a:cs typeface="Arial" pitchFamily="34" charset="0"/>
              </a:defRPr>
            </a:lvl1pPr>
          </a:lstStyle>
          <a:p>
            <a:pPr lvl="0"/>
            <a:r>
              <a:rPr lang="en-CA" smtClean="0"/>
              <a:t>Click to edit Master text styles</a:t>
            </a:r>
          </a:p>
        </p:txBody>
      </p:sp>
      <p:sp>
        <p:nvSpPr>
          <p:cNvPr id="37" name="Rectangle 36"/>
          <p:cNvSpPr/>
          <p:nvPr userDrawn="1"/>
        </p:nvSpPr>
        <p:spPr>
          <a:xfrm>
            <a:off x="1" y="0"/>
            <a:ext cx="9144000" cy="594360"/>
          </a:xfrm>
          <a:prstGeom prst="rect">
            <a:avLst/>
          </a:prstGeom>
          <a:gradFill>
            <a:gsLst>
              <a:gs pos="17000">
                <a:srgbClr val="FFFFFF"/>
              </a:gs>
              <a:gs pos="0">
                <a:srgbClr val="B8E7F9"/>
              </a:gs>
              <a:gs pos="7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6"/>
          <p:cNvSpPr>
            <a:spLocks noGrp="1"/>
          </p:cNvSpPr>
          <p:nvPr>
            <p:ph type="sldNum" sz="quarter" idx="12"/>
          </p:nvPr>
        </p:nvSpPr>
        <p:spPr>
          <a:xfrm>
            <a:off x="7000875" y="11431"/>
            <a:ext cx="2133600" cy="365125"/>
          </a:xfrm>
        </p:spPr>
        <p:txBody>
          <a:bodyPr/>
          <a:lstStyle/>
          <a:p>
            <a:fld id="{D0CF52E0-8698-453E-ABE3-61049F838FA9}" type="slidenum">
              <a:rPr lang="en-US" smtClean="0"/>
              <a:t>‹#›</a:t>
            </a:fld>
            <a:endParaRPr lang="en-US"/>
          </a:p>
        </p:txBody>
      </p:sp>
      <p:sp>
        <p:nvSpPr>
          <p:cNvPr id="12" name="Footer Placeholder 4"/>
          <p:cNvSpPr txBox="1">
            <a:spLocks/>
          </p:cNvSpPr>
          <p:nvPr userDrawn="1"/>
        </p:nvSpPr>
        <p:spPr>
          <a:xfrm>
            <a:off x="3276600" y="655320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7628254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100000">
              <a:srgbClr val="63BC53"/>
            </a:gs>
            <a:gs pos="65000">
              <a:srgbClr val="009CD9"/>
            </a:gs>
          </a:gsLst>
          <a:lin ang="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965960"/>
            <a:ext cx="8305800" cy="822960"/>
          </a:xfrm>
        </p:spPr>
        <p:txBody>
          <a:bodyPr/>
          <a:lstStyle>
            <a:lvl1pPr>
              <a:defRPr sz="3600" b="1">
                <a:solidFill>
                  <a:schemeClr val="bg1"/>
                </a:solidFill>
                <a:latin typeface="Arial" pitchFamily="34" charset="0"/>
                <a:cs typeface="Arial" pitchFamily="34" charset="0"/>
              </a:defRPr>
            </a:lvl1pPr>
          </a:lstStyle>
          <a:p>
            <a:r>
              <a:rPr lang="en-CA" smtClean="0"/>
              <a:t>Click to edit Master title style</a:t>
            </a:r>
            <a:endParaRPr lang="en-US" dirty="0"/>
          </a:p>
        </p:txBody>
      </p:sp>
      <p:sp>
        <p:nvSpPr>
          <p:cNvPr id="3" name="Subtitle 2"/>
          <p:cNvSpPr>
            <a:spLocks noGrp="1"/>
          </p:cNvSpPr>
          <p:nvPr>
            <p:ph type="subTitle" idx="1"/>
          </p:nvPr>
        </p:nvSpPr>
        <p:spPr>
          <a:xfrm>
            <a:off x="838200" y="2788919"/>
            <a:ext cx="6400800" cy="1752600"/>
          </a:xfrm>
        </p:spPr>
        <p:txBody>
          <a:bodyPr>
            <a:normAutofit/>
          </a:bodyPr>
          <a:lstStyle>
            <a:lvl1pPr marL="0" indent="0" algn="l">
              <a:buNone/>
              <a:defRPr sz="2800">
                <a:solidFill>
                  <a:srgbClr val="A3FF9E"/>
                </a:solidFill>
                <a:latin typeface="Arial Narrow"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7" name="Rectangle 6"/>
          <p:cNvSpPr/>
          <p:nvPr userDrawn="1"/>
        </p:nvSpPr>
        <p:spPr>
          <a:xfrm>
            <a:off x="0" y="6446520"/>
            <a:ext cx="9144000" cy="41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0CF52E0-8698-453E-ABE3-61049F838FA9}"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5401" y="0"/>
            <a:ext cx="3128963" cy="6858000"/>
          </a:xfrm>
          <a:prstGeom prst="rect">
            <a:avLst/>
          </a:prstGeom>
        </p:spPr>
      </p:pic>
      <p:sp>
        <p:nvSpPr>
          <p:cNvPr id="9" name="Freeform 9"/>
          <p:cNvSpPr>
            <a:spLocks/>
          </p:cNvSpPr>
          <p:nvPr userDrawn="1"/>
        </p:nvSpPr>
        <p:spPr bwMode="auto">
          <a:xfrm>
            <a:off x="-415925" y="1234440"/>
            <a:ext cx="1939925" cy="2297144"/>
          </a:xfrm>
          <a:custGeom>
            <a:avLst/>
            <a:gdLst>
              <a:gd name="T0" fmla="*/ 34 w 189"/>
              <a:gd name="T1" fmla="*/ 187 h 187"/>
              <a:gd name="T2" fmla="*/ 154 w 189"/>
              <a:gd name="T3" fmla="*/ 187 h 187"/>
              <a:gd name="T4" fmla="*/ 156 w 189"/>
              <a:gd name="T5" fmla="*/ 187 h 187"/>
              <a:gd name="T6" fmla="*/ 188 w 189"/>
              <a:gd name="T7" fmla="*/ 164 h 187"/>
              <a:gd name="T8" fmla="*/ 188 w 189"/>
              <a:gd name="T9" fmla="*/ 164 h 187"/>
              <a:gd name="T10" fmla="*/ 189 w 189"/>
              <a:gd name="T11" fmla="*/ 162 h 187"/>
              <a:gd name="T12" fmla="*/ 189 w 189"/>
              <a:gd name="T13" fmla="*/ 154 h 187"/>
              <a:gd name="T14" fmla="*/ 189 w 189"/>
              <a:gd name="T15" fmla="*/ 152 h 187"/>
              <a:gd name="T16" fmla="*/ 189 w 189"/>
              <a:gd name="T17" fmla="*/ 34 h 187"/>
              <a:gd name="T18" fmla="*/ 156 w 189"/>
              <a:gd name="T19" fmla="*/ 0 h 187"/>
              <a:gd name="T20" fmla="*/ 154 w 189"/>
              <a:gd name="T21" fmla="*/ 0 h 187"/>
              <a:gd name="T22" fmla="*/ 121 w 189"/>
              <a:gd name="T23" fmla="*/ 34 h 187"/>
              <a:gd name="T24" fmla="*/ 121 w 189"/>
              <a:gd name="T25" fmla="*/ 119 h 187"/>
              <a:gd name="T26" fmla="*/ 34 w 189"/>
              <a:gd name="T27" fmla="*/ 119 h 187"/>
              <a:gd name="T28" fmla="*/ 0 w 189"/>
              <a:gd name="T29" fmla="*/ 152 h 187"/>
              <a:gd name="T30" fmla="*/ 0 w 189"/>
              <a:gd name="T31" fmla="*/ 154 h 187"/>
              <a:gd name="T32" fmla="*/ 34 w 189"/>
              <a:gd name="T3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187">
                <a:moveTo>
                  <a:pt x="34" y="187"/>
                </a:moveTo>
                <a:cubicBezTo>
                  <a:pt x="154" y="187"/>
                  <a:pt x="154" y="187"/>
                  <a:pt x="154" y="187"/>
                </a:cubicBezTo>
                <a:cubicBezTo>
                  <a:pt x="156" y="187"/>
                  <a:pt x="156" y="187"/>
                  <a:pt x="156" y="187"/>
                </a:cubicBezTo>
                <a:cubicBezTo>
                  <a:pt x="171" y="187"/>
                  <a:pt x="184" y="178"/>
                  <a:pt x="188" y="164"/>
                </a:cubicBezTo>
                <a:cubicBezTo>
                  <a:pt x="188" y="164"/>
                  <a:pt x="188" y="164"/>
                  <a:pt x="188" y="164"/>
                </a:cubicBezTo>
                <a:cubicBezTo>
                  <a:pt x="188" y="163"/>
                  <a:pt x="188" y="163"/>
                  <a:pt x="189" y="162"/>
                </a:cubicBezTo>
                <a:cubicBezTo>
                  <a:pt x="189" y="159"/>
                  <a:pt x="189" y="157"/>
                  <a:pt x="189" y="154"/>
                </a:cubicBezTo>
                <a:cubicBezTo>
                  <a:pt x="189" y="152"/>
                  <a:pt x="189" y="152"/>
                  <a:pt x="189" y="152"/>
                </a:cubicBezTo>
                <a:cubicBezTo>
                  <a:pt x="189" y="34"/>
                  <a:pt x="189" y="34"/>
                  <a:pt x="189" y="34"/>
                </a:cubicBezTo>
                <a:cubicBezTo>
                  <a:pt x="189" y="15"/>
                  <a:pt x="175" y="0"/>
                  <a:pt x="156" y="0"/>
                </a:cubicBezTo>
                <a:cubicBezTo>
                  <a:pt x="154" y="0"/>
                  <a:pt x="154" y="0"/>
                  <a:pt x="154" y="0"/>
                </a:cubicBezTo>
                <a:cubicBezTo>
                  <a:pt x="136" y="0"/>
                  <a:pt x="121" y="15"/>
                  <a:pt x="121" y="34"/>
                </a:cubicBezTo>
                <a:cubicBezTo>
                  <a:pt x="121" y="119"/>
                  <a:pt x="121" y="119"/>
                  <a:pt x="121" y="119"/>
                </a:cubicBezTo>
                <a:cubicBezTo>
                  <a:pt x="34" y="119"/>
                  <a:pt x="34" y="119"/>
                  <a:pt x="34" y="119"/>
                </a:cubicBezTo>
                <a:cubicBezTo>
                  <a:pt x="15" y="119"/>
                  <a:pt x="0" y="134"/>
                  <a:pt x="0" y="152"/>
                </a:cubicBezTo>
                <a:cubicBezTo>
                  <a:pt x="0" y="154"/>
                  <a:pt x="0" y="154"/>
                  <a:pt x="0" y="154"/>
                </a:cubicBezTo>
                <a:cubicBezTo>
                  <a:pt x="0" y="173"/>
                  <a:pt x="15" y="187"/>
                  <a:pt x="34" y="187"/>
                </a:cubicBezTo>
                <a:close/>
              </a:path>
            </a:pathLst>
          </a:custGeom>
          <a:solidFill>
            <a:schemeClr val="bg1">
              <a:alpha val="15000"/>
            </a:schemeClr>
          </a:solidFill>
          <a:ln>
            <a:noFill/>
          </a:ln>
          <a:scene3d>
            <a:camera prst="orthographicFront">
              <a:rot lat="0" lon="0" rev="27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10" name="Footer Placeholder 4"/>
          <p:cNvSpPr txBox="1">
            <a:spLocks/>
          </p:cNvSpPr>
          <p:nvPr userDrawn="1"/>
        </p:nvSpPr>
        <p:spPr>
          <a:xfrm>
            <a:off x="3124200" y="655320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22243604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Slide Number Placeholder 5"/>
          <p:cNvSpPr>
            <a:spLocks noGrp="1"/>
          </p:cNvSpPr>
          <p:nvPr>
            <p:ph type="sldNum" sz="quarter" idx="12"/>
          </p:nvPr>
        </p:nvSpPr>
        <p:spPr/>
        <p:txBody>
          <a:bodyPr/>
          <a:lstStyle/>
          <a:p>
            <a:fld id="{D0CF52E0-8698-453E-ABE3-61049F838FA9}" type="slidenum">
              <a:rPr lang="en-US" smtClean="0"/>
              <a:t>‹#›</a:t>
            </a:fld>
            <a:endParaRPr lang="en-US"/>
          </a:p>
        </p:txBody>
      </p:sp>
      <p:sp>
        <p:nvSpPr>
          <p:cNvPr id="7" name="Rectangle 6"/>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324600"/>
            <a:ext cx="1295399" cy="442811"/>
          </a:xfrm>
          <a:prstGeom prst="rect">
            <a:avLst/>
          </a:prstGeom>
        </p:spPr>
      </p:pic>
      <p:sp>
        <p:nvSpPr>
          <p:cNvPr id="9" name="Footer Placeholder 4"/>
          <p:cNvSpPr txBox="1">
            <a:spLocks/>
          </p:cNvSpPr>
          <p:nvPr userDrawn="1"/>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PHEMI Confidential</a:t>
            </a:r>
            <a:endParaRPr lang="en-US" dirty="0"/>
          </a:p>
        </p:txBody>
      </p:sp>
    </p:spTree>
    <p:extLst>
      <p:ext uri="{BB962C8B-B14F-4D97-AF65-F5344CB8AC3E}">
        <p14:creationId xmlns:p14="http://schemas.microsoft.com/office/powerpoint/2010/main" val="42880943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246120"/>
            <a:ext cx="7772400" cy="1362076"/>
          </a:xfrm>
        </p:spPr>
        <p:txBody>
          <a:bodyPr anchor="t"/>
          <a:lstStyle>
            <a:lvl1pPr algn="l">
              <a:defRPr sz="4000" b="1" cap="all"/>
            </a:lvl1pPr>
          </a:lstStyle>
          <a:p>
            <a:r>
              <a:rPr lang="en-CA" smtClean="0"/>
              <a:t>Click to edit Master title style</a:t>
            </a:r>
            <a:endParaRPr lang="en-US" dirty="0"/>
          </a:p>
        </p:txBody>
      </p:sp>
      <p:sp>
        <p:nvSpPr>
          <p:cNvPr id="3" name="Text Placeholder 2"/>
          <p:cNvSpPr>
            <a:spLocks noGrp="1"/>
          </p:cNvSpPr>
          <p:nvPr>
            <p:ph type="body" idx="1"/>
          </p:nvPr>
        </p:nvSpPr>
        <p:spPr>
          <a:xfrm>
            <a:off x="722313" y="174593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6" name="Slide Number Placeholder 5"/>
          <p:cNvSpPr>
            <a:spLocks noGrp="1"/>
          </p:cNvSpPr>
          <p:nvPr>
            <p:ph type="sldNum" sz="quarter" idx="12"/>
          </p:nvPr>
        </p:nvSpPr>
        <p:spPr/>
        <p:txBody>
          <a:bodyPr/>
          <a:lstStyle/>
          <a:p>
            <a:fld id="{D0CF52E0-8698-453E-ABE3-61049F838FA9}" type="slidenum">
              <a:rPr lang="en-US" smtClean="0"/>
              <a:t>‹#›</a:t>
            </a:fld>
            <a:endParaRPr lang="en-US"/>
          </a:p>
        </p:txBody>
      </p:sp>
      <p:sp>
        <p:nvSpPr>
          <p:cNvPr id="7" name="Rectangle 6"/>
          <p:cNvSpPr/>
          <p:nvPr userDrawn="1"/>
        </p:nvSpPr>
        <p:spPr>
          <a:xfrm>
            <a:off x="457200" y="83820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264268"/>
            <a:ext cx="1371599" cy="468858"/>
          </a:xfrm>
          <a:prstGeom prst="rect">
            <a:avLst/>
          </a:prstGeom>
        </p:spPr>
      </p:pic>
      <p:sp>
        <p:nvSpPr>
          <p:cNvPr id="10" name="Footer Placeholder 4"/>
          <p:cNvSpPr txBox="1">
            <a:spLocks/>
          </p:cNvSpPr>
          <p:nvPr userDrawn="1"/>
        </p:nvSpPr>
        <p:spPr>
          <a:xfrm>
            <a:off x="3276600" y="655320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8491120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Slide Number Placeholder 6"/>
          <p:cNvSpPr>
            <a:spLocks noGrp="1"/>
          </p:cNvSpPr>
          <p:nvPr>
            <p:ph type="sldNum" sz="quarter" idx="12"/>
          </p:nvPr>
        </p:nvSpPr>
        <p:spPr/>
        <p:txBody>
          <a:bodyPr/>
          <a:lstStyle/>
          <a:p>
            <a:fld id="{D0CF52E0-8698-453E-ABE3-61049F838FA9}" type="slidenum">
              <a:rPr lang="en-US" smtClean="0"/>
              <a:t>‹#›</a:t>
            </a:fld>
            <a:endParaRPr lang="en-US"/>
          </a:p>
        </p:txBody>
      </p:sp>
      <p:sp>
        <p:nvSpPr>
          <p:cNvPr id="8" name="Rectangle 7"/>
          <p:cNvSpPr/>
          <p:nvPr userDrawn="1"/>
        </p:nvSpPr>
        <p:spPr>
          <a:xfrm>
            <a:off x="457200" y="123444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329660"/>
            <a:ext cx="1447799" cy="494906"/>
          </a:xfrm>
          <a:prstGeom prst="rect">
            <a:avLst/>
          </a:prstGeom>
        </p:spPr>
      </p:pic>
      <p:sp>
        <p:nvSpPr>
          <p:cNvPr id="11" name="Footer Placeholder 4"/>
          <p:cNvSpPr txBox="1">
            <a:spLocks/>
          </p:cNvSpPr>
          <p:nvPr userDrawn="1"/>
        </p:nvSpPr>
        <p:spPr>
          <a:xfrm>
            <a:off x="3124200" y="655320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17367829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9" name="Slide Number Placeholder 8"/>
          <p:cNvSpPr>
            <a:spLocks noGrp="1"/>
          </p:cNvSpPr>
          <p:nvPr>
            <p:ph type="sldNum" sz="quarter" idx="12"/>
          </p:nvPr>
        </p:nvSpPr>
        <p:spPr/>
        <p:txBody>
          <a:bodyPr/>
          <a:lstStyle/>
          <a:p>
            <a:fld id="{D0CF52E0-8698-453E-ABE3-61049F838FA9}" type="slidenum">
              <a:rPr lang="en-US" smtClean="0"/>
              <a:t>‹#›</a:t>
            </a:fld>
            <a:endParaRPr lang="en-US"/>
          </a:p>
        </p:txBody>
      </p:sp>
      <p:sp>
        <p:nvSpPr>
          <p:cNvPr id="10" name="Rectangle 9"/>
          <p:cNvSpPr/>
          <p:nvPr userDrawn="1"/>
        </p:nvSpPr>
        <p:spPr>
          <a:xfrm>
            <a:off x="457200" y="106680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324600"/>
            <a:ext cx="1371599" cy="468859"/>
          </a:xfrm>
          <a:prstGeom prst="rect">
            <a:avLst/>
          </a:prstGeom>
        </p:spPr>
      </p:pic>
      <p:sp>
        <p:nvSpPr>
          <p:cNvPr id="12" name="Footer Placeholder 4"/>
          <p:cNvSpPr txBox="1">
            <a:spLocks/>
          </p:cNvSpPr>
          <p:nvPr userDrawn="1"/>
        </p:nvSpPr>
        <p:spPr>
          <a:xfrm>
            <a:off x="3124200" y="648843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spTree>
    <p:extLst>
      <p:ext uri="{BB962C8B-B14F-4D97-AF65-F5344CB8AC3E}">
        <p14:creationId xmlns:p14="http://schemas.microsoft.com/office/powerpoint/2010/main" val="41505680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
            <a:ext cx="8229600" cy="1143000"/>
          </a:xfrm>
        </p:spPr>
        <p:txBody>
          <a:bodyPr>
            <a:normAutofit/>
          </a:bodyPr>
          <a:lstStyle>
            <a:lvl1pPr>
              <a:defRPr sz="3600"/>
            </a:lvl1pPr>
          </a:lstStyle>
          <a:p>
            <a:r>
              <a:rPr lang="en-CA" smtClean="0"/>
              <a:t>Click to edit Master title style</a:t>
            </a:r>
            <a:endParaRPr lang="en-US" dirty="0"/>
          </a:p>
        </p:txBody>
      </p:sp>
      <p:sp>
        <p:nvSpPr>
          <p:cNvPr id="5" name="Slide Number Placeholder 4"/>
          <p:cNvSpPr>
            <a:spLocks noGrp="1"/>
          </p:cNvSpPr>
          <p:nvPr>
            <p:ph type="sldNum" sz="quarter" idx="12"/>
          </p:nvPr>
        </p:nvSpPr>
        <p:spPr/>
        <p:txBody>
          <a:bodyPr/>
          <a:lstStyle/>
          <a:p>
            <a:fld id="{D0CF52E0-8698-453E-ABE3-61049F838FA9}" type="slidenum">
              <a:rPr lang="en-US" smtClean="0"/>
              <a:t>‹#›</a:t>
            </a:fld>
            <a:endParaRPr lang="en-US"/>
          </a:p>
        </p:txBody>
      </p:sp>
      <p:sp>
        <p:nvSpPr>
          <p:cNvPr id="6" name="Rectangle 5"/>
          <p:cNvSpPr/>
          <p:nvPr userDrawn="1"/>
        </p:nvSpPr>
        <p:spPr>
          <a:xfrm>
            <a:off x="457200" y="960120"/>
            <a:ext cx="8686800" cy="365760"/>
          </a:xfrm>
          <a:prstGeom prst="rect">
            <a:avLst/>
          </a:prstGeom>
          <a:gradFill>
            <a:gsLst>
              <a:gs pos="60000">
                <a:srgbClr val="0083BC"/>
              </a:gs>
              <a:gs pos="0">
                <a:srgbClr val="009CD9"/>
              </a:gs>
              <a:gs pos="100000">
                <a:srgbClr val="63BC5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p:cNvSpPr txBox="1">
            <a:spLocks/>
          </p:cNvSpPr>
          <p:nvPr userDrawn="1"/>
        </p:nvSpPr>
        <p:spPr>
          <a:xfrm>
            <a:off x="3124200" y="6570344"/>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PHEMI Confidential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6304076"/>
            <a:ext cx="1219199" cy="416763"/>
          </a:xfrm>
          <a:prstGeom prst="rect">
            <a:avLst/>
          </a:prstGeom>
        </p:spPr>
      </p:pic>
    </p:spTree>
    <p:extLst>
      <p:ext uri="{BB962C8B-B14F-4D97-AF65-F5344CB8AC3E}">
        <p14:creationId xmlns:p14="http://schemas.microsoft.com/office/powerpoint/2010/main" val="37353064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3F2FF"/>
            </a:gs>
            <a:gs pos="88000">
              <a:srgbClr val="DDF5FF"/>
            </a:gs>
            <a:gs pos="67000">
              <a:schemeClr val="bg1"/>
            </a:gs>
          </a:gsLst>
          <a:lin ang="10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6" name="Slide Number Placeholder 5"/>
          <p:cNvSpPr>
            <a:spLocks noGrp="1"/>
          </p:cNvSpPr>
          <p:nvPr>
            <p:ph type="sldNum" sz="quarter" idx="4"/>
          </p:nvPr>
        </p:nvSpPr>
        <p:spPr>
          <a:xfrm>
            <a:off x="7000875" y="11431"/>
            <a:ext cx="2133600" cy="365125"/>
          </a:xfrm>
          <a:prstGeom prst="rect">
            <a:avLst/>
          </a:prstGeom>
        </p:spPr>
        <p:txBody>
          <a:bodyPr vert="horz" lIns="91440" tIns="45720" rIns="91440" bIns="45720" rtlCol="0" anchor="ctr"/>
          <a:lstStyle>
            <a:lvl1pPr algn="r">
              <a:defRPr sz="1200">
                <a:solidFill>
                  <a:schemeClr val="tx1"/>
                </a:solidFill>
                <a:latin typeface="Arial" pitchFamily="34" charset="0"/>
                <a:cs typeface="Arial" pitchFamily="34" charset="0"/>
              </a:defRPr>
            </a:lvl1pPr>
          </a:lstStyle>
          <a:p>
            <a:fld id="{D0CF52E0-8698-453E-ABE3-61049F838FA9}" type="slidenum">
              <a:rPr lang="en-US" smtClean="0"/>
              <a:pPr/>
              <a:t>‹#›</a:t>
            </a:fld>
            <a:endParaRPr lang="en-US"/>
          </a:p>
        </p:txBody>
      </p:sp>
      <p:sp>
        <p:nvSpPr>
          <p:cNvPr id="16" name="AutoShape 7"/>
          <p:cNvSpPr>
            <a:spLocks noChangeAspect="1" noChangeArrowheads="1" noTextEdit="1"/>
          </p:cNvSpPr>
          <p:nvPr/>
        </p:nvSpPr>
        <p:spPr bwMode="auto">
          <a:xfrm>
            <a:off x="4211639" y="3004186"/>
            <a:ext cx="720725" cy="84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4"/>
          <p:cNvSpPr>
            <a:spLocks noGrp="1"/>
          </p:cNvSpPr>
          <p:nvPr>
            <p:ph type="ftr" sz="quarter" idx="3"/>
          </p:nvPr>
        </p:nvSpPr>
        <p:spPr>
          <a:xfrm>
            <a:off x="3124200" y="6446520"/>
            <a:ext cx="2895600" cy="36385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50572658"/>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0" r:id="rId3"/>
    <p:sldLayoutId id="2147483649" r:id="rId4"/>
    <p:sldLayoutId id="2147483650" r:id="rId5"/>
    <p:sldLayoutId id="2147483651" r:id="rId6"/>
    <p:sldLayoutId id="2147483652" r:id="rId7"/>
    <p:sldLayoutId id="2147483653" r:id="rId8"/>
    <p:sldLayoutId id="2147483654" r:id="rId9"/>
    <p:sldLayoutId id="2147483661" r:id="rId10"/>
    <p:sldLayoutId id="2147483665" r:id="rId11"/>
    <p:sldLayoutId id="2147483663" r:id="rId12"/>
    <p:sldLayoutId id="2147483666" r:id="rId13"/>
  </p:sldLayoutIdLst>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emf"/><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3132" y="2577587"/>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4" name="TextBox 3"/>
          <p:cNvSpPr txBox="1"/>
          <p:nvPr/>
        </p:nvSpPr>
        <p:spPr>
          <a:xfrm>
            <a:off x="1524000" y="4191000"/>
            <a:ext cx="7162800" cy="1524000"/>
          </a:xfrm>
          <a:prstGeom prst="rect">
            <a:avLst/>
          </a:prstGeom>
        </p:spPr>
        <p:txBody>
          <a:bodyPr vert="horz" wrap="squar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5" name="TextBox 4"/>
          <p:cNvSpPr txBox="1"/>
          <p:nvPr/>
        </p:nvSpPr>
        <p:spPr>
          <a:xfrm>
            <a:off x="6001577" y="2739464"/>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6" name="TextBox 5"/>
          <p:cNvSpPr txBox="1"/>
          <p:nvPr/>
        </p:nvSpPr>
        <p:spPr>
          <a:xfrm>
            <a:off x="457200" y="2971800"/>
            <a:ext cx="8382000" cy="3124200"/>
          </a:xfrm>
          <a:prstGeom prst="rect">
            <a:avLst/>
          </a:prstGeom>
        </p:spPr>
        <p:txBody>
          <a:bodyPr vert="horz" wrap="square" lIns="91440" tIns="45720" rIns="91440" bIns="45720" rtlCol="0" anchor="ctr">
            <a:normAutofit/>
          </a:bodyPr>
          <a:lstStyle/>
          <a:p>
            <a:pPr algn="ctr"/>
            <a:r>
              <a:rPr lang="en-US" sz="2800" b="1" dirty="0" smtClean="0">
                <a:latin typeface="Arial" pitchFamily="34" charset="0"/>
                <a:cs typeface="Arial" pitchFamily="34" charset="0"/>
              </a:rPr>
              <a:t>Big Data: Beyond Volume, Variety &amp; Velocity</a:t>
            </a:r>
          </a:p>
          <a:p>
            <a:pPr algn="ctr"/>
            <a:r>
              <a:rPr lang="en-US" sz="2500" dirty="0" smtClean="0">
                <a:latin typeface="Arial" pitchFamily="34" charset="0"/>
                <a:cs typeface="Arial" pitchFamily="34" charset="0"/>
              </a:rPr>
              <a:t>Getting More Value in Healthcare</a:t>
            </a:r>
          </a:p>
          <a:p>
            <a:pPr algn="ctr"/>
            <a:endParaRPr lang="en-US" sz="2500" dirty="0">
              <a:latin typeface="Arial" pitchFamily="34" charset="0"/>
              <a:cs typeface="Arial" pitchFamily="34" charset="0"/>
            </a:endParaRPr>
          </a:p>
          <a:p>
            <a:pPr algn="ctr"/>
            <a:endParaRPr lang="en-US" sz="2500" dirty="0">
              <a:latin typeface="Arial" pitchFamily="34" charset="0"/>
              <a:cs typeface="Arial" pitchFamily="34" charset="0"/>
            </a:endParaRPr>
          </a:p>
          <a:p>
            <a:pPr algn="ctr"/>
            <a:endParaRPr lang="en-US" sz="2500" dirty="0" smtClean="0">
              <a:latin typeface="Arial" pitchFamily="34" charset="0"/>
              <a:cs typeface="Arial" pitchFamily="34" charset="0"/>
            </a:endParaRPr>
          </a:p>
          <a:p>
            <a:pPr algn="ctr"/>
            <a:r>
              <a:rPr lang="en-US" sz="2500" dirty="0" smtClean="0">
                <a:latin typeface="Arial" pitchFamily="34" charset="0"/>
                <a:cs typeface="Arial" pitchFamily="34" charset="0"/>
              </a:rPr>
              <a:t>Dr. Paul Terry</a:t>
            </a:r>
            <a:br>
              <a:rPr lang="en-US" sz="2500" dirty="0" smtClean="0">
                <a:latin typeface="Arial" pitchFamily="34" charset="0"/>
                <a:cs typeface="Arial" pitchFamily="34" charset="0"/>
              </a:rPr>
            </a:br>
            <a:r>
              <a:rPr lang="en-US" dirty="0" smtClean="0">
                <a:latin typeface="Arial" pitchFamily="34" charset="0"/>
                <a:cs typeface="Arial" pitchFamily="34" charset="0"/>
              </a:rPr>
              <a:t>CEO, PHEMI Health Systems</a:t>
            </a:r>
          </a:p>
        </p:txBody>
      </p:sp>
      <p:pic>
        <p:nvPicPr>
          <p:cNvPr id="3" name="Picture 2"/>
          <p:cNvPicPr>
            <a:picLocks noChangeAspect="1"/>
          </p:cNvPicPr>
          <p:nvPr/>
        </p:nvPicPr>
        <p:blipFill>
          <a:blip r:embed="rId3"/>
          <a:stretch>
            <a:fillRect/>
          </a:stretch>
        </p:blipFill>
        <p:spPr>
          <a:xfrm>
            <a:off x="381000" y="457200"/>
            <a:ext cx="2895600" cy="932329"/>
          </a:xfrm>
          <a:prstGeom prst="rect">
            <a:avLst/>
          </a:prstGeom>
        </p:spPr>
      </p:pic>
      <p:sp>
        <p:nvSpPr>
          <p:cNvPr id="7" name="TextBox 6"/>
          <p:cNvSpPr txBox="1"/>
          <p:nvPr/>
        </p:nvSpPr>
        <p:spPr>
          <a:xfrm>
            <a:off x="6248400" y="6477000"/>
            <a:ext cx="2667000" cy="304800"/>
          </a:xfrm>
          <a:prstGeom prst="rect">
            <a:avLst/>
          </a:prstGeom>
        </p:spPr>
        <p:txBody>
          <a:bodyPr vert="horz" wrap="square" lIns="91440" tIns="45720" rIns="91440" bIns="45720" rtlCol="0" anchor="ctr">
            <a:normAutofit fontScale="62500" lnSpcReduction="20000"/>
          </a:bodyPr>
          <a:lstStyle/>
          <a:p>
            <a:pPr algn="ctr"/>
            <a:r>
              <a:rPr lang="en-US" sz="2500" dirty="0" smtClean="0">
                <a:latin typeface="Arial" pitchFamily="34" charset="0"/>
                <a:cs typeface="Arial" pitchFamily="34" charset="0"/>
              </a:rPr>
              <a:t>October 26, 2014</a:t>
            </a:r>
          </a:p>
        </p:txBody>
      </p:sp>
    </p:spTree>
    <p:extLst>
      <p:ext uri="{BB962C8B-B14F-4D97-AF65-F5344CB8AC3E}">
        <p14:creationId xmlns:p14="http://schemas.microsoft.com/office/powerpoint/2010/main" val="3639194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Today’s Healthcare IT Challenges</a:t>
            </a:r>
            <a:endParaRPr lang="en-US" dirty="0"/>
          </a:p>
        </p:txBody>
      </p:sp>
      <p:sp>
        <p:nvSpPr>
          <p:cNvPr id="10" name="Content Placeholder 9"/>
          <p:cNvSpPr>
            <a:spLocks noGrp="1"/>
          </p:cNvSpPr>
          <p:nvPr>
            <p:ph idx="1"/>
          </p:nvPr>
        </p:nvSpPr>
        <p:spPr>
          <a:xfrm>
            <a:off x="457200" y="1824793"/>
            <a:ext cx="8686799" cy="4490566"/>
          </a:xfrm>
        </p:spPr>
        <p:txBody>
          <a:bodyPr>
            <a:normAutofit/>
          </a:bodyPr>
          <a:lstStyle/>
          <a:p>
            <a:pPr marL="0" indent="0" algn="ctr">
              <a:lnSpc>
                <a:spcPct val="140000"/>
              </a:lnSpc>
              <a:buNone/>
            </a:pPr>
            <a:r>
              <a:rPr lang="en-US" sz="3600" b="1" dirty="0" smtClean="0"/>
              <a:t>Data Capture and Collection</a:t>
            </a:r>
          </a:p>
          <a:p>
            <a:pPr marL="0" indent="0" algn="ctr">
              <a:lnSpc>
                <a:spcPct val="140000"/>
              </a:lnSpc>
              <a:buNone/>
            </a:pPr>
            <a:r>
              <a:rPr lang="en-US" sz="3600" b="1" dirty="0" smtClean="0"/>
              <a:t>Data </a:t>
            </a:r>
            <a:r>
              <a:rPr lang="en-US" sz="3600" b="1" dirty="0"/>
              <a:t>Quality and </a:t>
            </a:r>
            <a:r>
              <a:rPr lang="en-US" sz="3600" b="1" dirty="0" smtClean="0"/>
              <a:t>Timeliness</a:t>
            </a:r>
          </a:p>
          <a:p>
            <a:pPr marL="0" indent="0" algn="ctr">
              <a:lnSpc>
                <a:spcPct val="140000"/>
              </a:lnSpc>
              <a:buNone/>
            </a:pPr>
            <a:r>
              <a:rPr lang="en-US" sz="3600" b="1" dirty="0" smtClean="0"/>
              <a:t>Data Analytics and Reporting</a:t>
            </a:r>
          </a:p>
          <a:p>
            <a:pPr marL="0" indent="0" algn="ctr">
              <a:lnSpc>
                <a:spcPct val="140000"/>
              </a:lnSpc>
              <a:buNone/>
            </a:pPr>
            <a:r>
              <a:rPr lang="en-US" sz="3600" b="1" dirty="0" smtClean="0"/>
              <a:t>Data Governance and Privacy Control</a:t>
            </a:r>
          </a:p>
        </p:txBody>
      </p:sp>
      <p:sp>
        <p:nvSpPr>
          <p:cNvPr id="5" name="Slide Number Placeholder 4"/>
          <p:cNvSpPr>
            <a:spLocks noGrp="1"/>
          </p:cNvSpPr>
          <p:nvPr>
            <p:ph type="sldNum" sz="quarter" idx="12"/>
          </p:nvPr>
        </p:nvSpPr>
        <p:spPr/>
        <p:txBody>
          <a:bodyPr/>
          <a:lstStyle/>
          <a:p>
            <a:fld id="{C7D1A0E7-4A97-1C47-8B46-EC6E29B3339A}" type="slidenum">
              <a:rPr lang="en-US" smtClean="0"/>
              <a:t>10</a:t>
            </a:fld>
            <a:endParaRPr lang="en-US"/>
          </a:p>
        </p:txBody>
      </p:sp>
      <p:sp>
        <p:nvSpPr>
          <p:cNvPr id="7" name="TextBox 6"/>
          <p:cNvSpPr txBox="1"/>
          <p:nvPr/>
        </p:nvSpPr>
        <p:spPr>
          <a:xfrm>
            <a:off x="457200" y="5715000"/>
            <a:ext cx="8677275" cy="648861"/>
          </a:xfrm>
          <a:prstGeom prst="rect">
            <a:avLst/>
          </a:prstGeom>
        </p:spPr>
        <p:txBody>
          <a:bodyPr vert="horz" wrap="none" lIns="91440" tIns="45720" rIns="91440" bIns="45720" rtlCol="0" anchor="ctr">
            <a:normAutofit/>
          </a:bodyPr>
          <a:lstStyle/>
          <a:p>
            <a:pPr algn="ctr"/>
            <a:r>
              <a:rPr lang="en-US" sz="2400" b="1" dirty="0" smtClean="0">
                <a:solidFill>
                  <a:srgbClr val="000000"/>
                </a:solidFill>
                <a:latin typeface="Arial" pitchFamily="34" charset="0"/>
                <a:cs typeface="Arial" pitchFamily="34" charset="0"/>
              </a:rPr>
              <a:t>Data Rich / Information Poor</a:t>
            </a:r>
          </a:p>
        </p:txBody>
      </p:sp>
      <p:sp>
        <p:nvSpPr>
          <p:cNvPr id="2" name="Down Arrow 1"/>
          <p:cNvSpPr/>
          <p:nvPr/>
        </p:nvSpPr>
        <p:spPr>
          <a:xfrm>
            <a:off x="4648200" y="5334000"/>
            <a:ext cx="4572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03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Cray</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11</a:t>
            </a:fld>
            <a:endParaRPr lang="en-US"/>
          </a:p>
        </p:txBody>
      </p:sp>
      <p:pic>
        <p:nvPicPr>
          <p:cNvPr id="5" name="Picture 4"/>
          <p:cNvPicPr>
            <a:picLocks noChangeAspect="1"/>
          </p:cNvPicPr>
          <p:nvPr/>
        </p:nvPicPr>
        <p:blipFill>
          <a:blip r:embed="rId2"/>
          <a:stretch>
            <a:fillRect/>
          </a:stretch>
        </p:blipFill>
        <p:spPr>
          <a:xfrm>
            <a:off x="609600" y="2057400"/>
            <a:ext cx="4064000" cy="2197100"/>
          </a:xfrm>
          <a:prstGeom prst="rect">
            <a:avLst/>
          </a:prstGeom>
        </p:spPr>
      </p:pic>
      <p:pic>
        <p:nvPicPr>
          <p:cNvPr id="6" name="Picture 5"/>
          <p:cNvPicPr>
            <a:picLocks noChangeAspect="1"/>
          </p:cNvPicPr>
          <p:nvPr/>
        </p:nvPicPr>
        <p:blipFill>
          <a:blip r:embed="rId3"/>
          <a:stretch>
            <a:fillRect/>
          </a:stretch>
        </p:blipFill>
        <p:spPr>
          <a:xfrm>
            <a:off x="4724400" y="3505200"/>
            <a:ext cx="3467100" cy="2336800"/>
          </a:xfrm>
          <a:prstGeom prst="rect">
            <a:avLst/>
          </a:prstGeom>
        </p:spPr>
      </p:pic>
    </p:spTree>
    <p:extLst>
      <p:ext uri="{BB962C8B-B14F-4D97-AF65-F5344CB8AC3E}">
        <p14:creationId xmlns:p14="http://schemas.microsoft.com/office/powerpoint/2010/main" val="387758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12</a:t>
            </a:fld>
            <a:endParaRPr lang="en-US"/>
          </a:p>
        </p:txBody>
      </p:sp>
      <p:sp>
        <p:nvSpPr>
          <p:cNvPr id="5" name="TextBox 4"/>
          <p:cNvSpPr txBox="1"/>
          <p:nvPr/>
        </p:nvSpPr>
        <p:spPr>
          <a:xfrm>
            <a:off x="609600" y="18288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store an immense volume, variety and velocity of data</a:t>
            </a:r>
          </a:p>
        </p:txBody>
      </p:sp>
      <p:sp>
        <p:nvSpPr>
          <p:cNvPr id="6" name="TextBox 5"/>
          <p:cNvSpPr txBox="1"/>
          <p:nvPr/>
        </p:nvSpPr>
        <p:spPr>
          <a:xfrm>
            <a:off x="1524000" y="27432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Why …</a:t>
            </a:r>
          </a:p>
        </p:txBody>
      </p:sp>
      <p:sp>
        <p:nvSpPr>
          <p:cNvPr id="7" name="TextBox 6"/>
          <p:cNvSpPr txBox="1"/>
          <p:nvPr/>
        </p:nvSpPr>
        <p:spPr>
          <a:xfrm>
            <a:off x="1981200" y="37338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Compute is cheap and storage is free</a:t>
            </a:r>
          </a:p>
        </p:txBody>
      </p:sp>
    </p:spTree>
    <p:extLst>
      <p:ext uri="{BB962C8B-B14F-4D97-AF65-F5344CB8AC3E}">
        <p14:creationId xmlns:p14="http://schemas.microsoft.com/office/powerpoint/2010/main" val="159482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13</a:t>
            </a:fld>
            <a:endParaRPr lang="en-US"/>
          </a:p>
        </p:txBody>
      </p:sp>
      <p:pic>
        <p:nvPicPr>
          <p:cNvPr id="5" name="Content Placeholder 3"/>
          <p:cNvPicPr>
            <a:picLocks noGrp="1" noChangeAspect="1"/>
          </p:cNvPicPr>
          <p:nvPr>
            <p:ph sz="quarter" idx="4294967295"/>
          </p:nvPr>
        </p:nvPicPr>
        <p:blipFill>
          <a:blip r:embed="rId2" cstate="email">
            <a:extLst>
              <a:ext uri="{28A0092B-C50C-407E-A947-70E740481C1C}">
                <a14:useLocalDpi xmlns:a14="http://schemas.microsoft.com/office/drawing/2010/main"/>
              </a:ext>
            </a:extLst>
          </a:blip>
          <a:srcRect t="-7598" b="-7598"/>
          <a:stretch>
            <a:fillRect/>
          </a:stretch>
        </p:blipFill>
        <p:spPr>
          <a:xfrm>
            <a:off x="1752600" y="1385727"/>
            <a:ext cx="5961434" cy="5493871"/>
          </a:xfrm>
          <a:prstGeom prst="rect">
            <a:avLst/>
          </a:prstGeom>
        </p:spPr>
      </p:pic>
    </p:spTree>
    <p:extLst>
      <p:ext uri="{BB962C8B-B14F-4D97-AF65-F5344CB8AC3E}">
        <p14:creationId xmlns:p14="http://schemas.microsoft.com/office/powerpoint/2010/main" val="178761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Healthcare</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14</a:t>
            </a:fld>
            <a:endParaRPr lang="en-US"/>
          </a:p>
        </p:txBody>
      </p:sp>
      <p:pic>
        <p:nvPicPr>
          <p:cNvPr id="6" name="Picture 5"/>
          <p:cNvPicPr>
            <a:picLocks noChangeAspect="1"/>
          </p:cNvPicPr>
          <p:nvPr/>
        </p:nvPicPr>
        <p:blipFill>
          <a:blip r:embed="rId2"/>
          <a:stretch>
            <a:fillRect/>
          </a:stretch>
        </p:blipFill>
        <p:spPr>
          <a:xfrm>
            <a:off x="5715000" y="1828800"/>
            <a:ext cx="2839879" cy="2863142"/>
          </a:xfrm>
          <a:prstGeom prst="rect">
            <a:avLst/>
          </a:prstGeom>
        </p:spPr>
      </p:pic>
      <p:grpSp>
        <p:nvGrpSpPr>
          <p:cNvPr id="27" name="Group 26"/>
          <p:cNvGrpSpPr/>
          <p:nvPr/>
        </p:nvGrpSpPr>
        <p:grpSpPr>
          <a:xfrm>
            <a:off x="1676400" y="1676400"/>
            <a:ext cx="2565400" cy="2565400"/>
            <a:chOff x="533400" y="2057400"/>
            <a:chExt cx="2565400" cy="2565400"/>
          </a:xfrm>
        </p:grpSpPr>
        <p:pic>
          <p:nvPicPr>
            <p:cNvPr id="7" name="Picture 6"/>
            <p:cNvPicPr>
              <a:picLocks noChangeAspect="1"/>
            </p:cNvPicPr>
            <p:nvPr/>
          </p:nvPicPr>
          <p:blipFill>
            <a:blip r:embed="rId3"/>
            <a:stretch>
              <a:fillRect/>
            </a:stretch>
          </p:blipFill>
          <p:spPr>
            <a:xfrm flipH="1">
              <a:off x="533400" y="2057400"/>
              <a:ext cx="736600" cy="736600"/>
            </a:xfrm>
            <a:prstGeom prst="rect">
              <a:avLst/>
            </a:prstGeom>
          </p:spPr>
        </p:pic>
        <p:pic>
          <p:nvPicPr>
            <p:cNvPr id="8" name="Picture 7"/>
            <p:cNvPicPr>
              <a:picLocks noChangeAspect="1"/>
            </p:cNvPicPr>
            <p:nvPr/>
          </p:nvPicPr>
          <p:blipFill>
            <a:blip r:embed="rId3"/>
            <a:stretch>
              <a:fillRect/>
            </a:stretch>
          </p:blipFill>
          <p:spPr>
            <a:xfrm flipH="1">
              <a:off x="685800" y="2209800"/>
              <a:ext cx="736600" cy="736600"/>
            </a:xfrm>
            <a:prstGeom prst="rect">
              <a:avLst/>
            </a:prstGeom>
          </p:spPr>
        </p:pic>
        <p:pic>
          <p:nvPicPr>
            <p:cNvPr id="9" name="Picture 8"/>
            <p:cNvPicPr>
              <a:picLocks noChangeAspect="1"/>
            </p:cNvPicPr>
            <p:nvPr/>
          </p:nvPicPr>
          <p:blipFill>
            <a:blip r:embed="rId3"/>
            <a:stretch>
              <a:fillRect/>
            </a:stretch>
          </p:blipFill>
          <p:spPr>
            <a:xfrm flipH="1">
              <a:off x="838200" y="2362200"/>
              <a:ext cx="736600" cy="736600"/>
            </a:xfrm>
            <a:prstGeom prst="rect">
              <a:avLst/>
            </a:prstGeom>
          </p:spPr>
        </p:pic>
        <p:pic>
          <p:nvPicPr>
            <p:cNvPr id="10" name="Picture 9"/>
            <p:cNvPicPr>
              <a:picLocks noChangeAspect="1"/>
            </p:cNvPicPr>
            <p:nvPr/>
          </p:nvPicPr>
          <p:blipFill>
            <a:blip r:embed="rId3"/>
            <a:stretch>
              <a:fillRect/>
            </a:stretch>
          </p:blipFill>
          <p:spPr>
            <a:xfrm flipH="1">
              <a:off x="990600" y="2514600"/>
              <a:ext cx="736600" cy="736600"/>
            </a:xfrm>
            <a:prstGeom prst="rect">
              <a:avLst/>
            </a:prstGeom>
          </p:spPr>
        </p:pic>
        <p:pic>
          <p:nvPicPr>
            <p:cNvPr id="11" name="Picture 10"/>
            <p:cNvPicPr>
              <a:picLocks noChangeAspect="1"/>
            </p:cNvPicPr>
            <p:nvPr/>
          </p:nvPicPr>
          <p:blipFill>
            <a:blip r:embed="rId3"/>
            <a:stretch>
              <a:fillRect/>
            </a:stretch>
          </p:blipFill>
          <p:spPr>
            <a:xfrm flipH="1">
              <a:off x="1143000" y="2667000"/>
              <a:ext cx="736600" cy="736600"/>
            </a:xfrm>
            <a:prstGeom prst="rect">
              <a:avLst/>
            </a:prstGeom>
          </p:spPr>
        </p:pic>
        <p:pic>
          <p:nvPicPr>
            <p:cNvPr id="12" name="Picture 11"/>
            <p:cNvPicPr>
              <a:picLocks noChangeAspect="1"/>
            </p:cNvPicPr>
            <p:nvPr/>
          </p:nvPicPr>
          <p:blipFill>
            <a:blip r:embed="rId3"/>
            <a:stretch>
              <a:fillRect/>
            </a:stretch>
          </p:blipFill>
          <p:spPr>
            <a:xfrm flipH="1">
              <a:off x="1295400" y="2819400"/>
              <a:ext cx="736600" cy="736600"/>
            </a:xfrm>
            <a:prstGeom prst="rect">
              <a:avLst/>
            </a:prstGeom>
          </p:spPr>
        </p:pic>
        <p:pic>
          <p:nvPicPr>
            <p:cNvPr id="13" name="Picture 12"/>
            <p:cNvPicPr>
              <a:picLocks noChangeAspect="1"/>
            </p:cNvPicPr>
            <p:nvPr/>
          </p:nvPicPr>
          <p:blipFill>
            <a:blip r:embed="rId3"/>
            <a:stretch>
              <a:fillRect/>
            </a:stretch>
          </p:blipFill>
          <p:spPr>
            <a:xfrm flipH="1">
              <a:off x="1447800" y="2971800"/>
              <a:ext cx="736600" cy="736600"/>
            </a:xfrm>
            <a:prstGeom prst="rect">
              <a:avLst/>
            </a:prstGeom>
          </p:spPr>
        </p:pic>
        <p:pic>
          <p:nvPicPr>
            <p:cNvPr id="14" name="Picture 13"/>
            <p:cNvPicPr>
              <a:picLocks noChangeAspect="1"/>
            </p:cNvPicPr>
            <p:nvPr/>
          </p:nvPicPr>
          <p:blipFill>
            <a:blip r:embed="rId3"/>
            <a:stretch>
              <a:fillRect/>
            </a:stretch>
          </p:blipFill>
          <p:spPr>
            <a:xfrm flipH="1">
              <a:off x="1600200" y="3124200"/>
              <a:ext cx="736600" cy="736600"/>
            </a:xfrm>
            <a:prstGeom prst="rect">
              <a:avLst/>
            </a:prstGeom>
          </p:spPr>
        </p:pic>
        <p:pic>
          <p:nvPicPr>
            <p:cNvPr id="15" name="Picture 14"/>
            <p:cNvPicPr>
              <a:picLocks noChangeAspect="1"/>
            </p:cNvPicPr>
            <p:nvPr/>
          </p:nvPicPr>
          <p:blipFill>
            <a:blip r:embed="rId3"/>
            <a:stretch>
              <a:fillRect/>
            </a:stretch>
          </p:blipFill>
          <p:spPr>
            <a:xfrm flipH="1">
              <a:off x="1752600" y="3276600"/>
              <a:ext cx="736600" cy="736600"/>
            </a:xfrm>
            <a:prstGeom prst="rect">
              <a:avLst/>
            </a:prstGeom>
          </p:spPr>
        </p:pic>
        <p:pic>
          <p:nvPicPr>
            <p:cNvPr id="16" name="Picture 15"/>
            <p:cNvPicPr>
              <a:picLocks noChangeAspect="1"/>
            </p:cNvPicPr>
            <p:nvPr/>
          </p:nvPicPr>
          <p:blipFill>
            <a:blip r:embed="rId3"/>
            <a:stretch>
              <a:fillRect/>
            </a:stretch>
          </p:blipFill>
          <p:spPr>
            <a:xfrm flipH="1">
              <a:off x="1905000" y="3429000"/>
              <a:ext cx="736600" cy="736600"/>
            </a:xfrm>
            <a:prstGeom prst="rect">
              <a:avLst/>
            </a:prstGeom>
          </p:spPr>
        </p:pic>
        <p:pic>
          <p:nvPicPr>
            <p:cNvPr id="17" name="Picture 16"/>
            <p:cNvPicPr>
              <a:picLocks noChangeAspect="1"/>
            </p:cNvPicPr>
            <p:nvPr/>
          </p:nvPicPr>
          <p:blipFill>
            <a:blip r:embed="rId3"/>
            <a:stretch>
              <a:fillRect/>
            </a:stretch>
          </p:blipFill>
          <p:spPr>
            <a:xfrm flipH="1">
              <a:off x="2057400" y="3581400"/>
              <a:ext cx="736600" cy="736600"/>
            </a:xfrm>
            <a:prstGeom prst="rect">
              <a:avLst/>
            </a:prstGeom>
          </p:spPr>
        </p:pic>
        <p:pic>
          <p:nvPicPr>
            <p:cNvPr id="18" name="Picture 17"/>
            <p:cNvPicPr>
              <a:picLocks noChangeAspect="1"/>
            </p:cNvPicPr>
            <p:nvPr/>
          </p:nvPicPr>
          <p:blipFill>
            <a:blip r:embed="rId3"/>
            <a:stretch>
              <a:fillRect/>
            </a:stretch>
          </p:blipFill>
          <p:spPr>
            <a:xfrm flipH="1">
              <a:off x="2209800" y="3733800"/>
              <a:ext cx="736600" cy="736600"/>
            </a:xfrm>
            <a:prstGeom prst="rect">
              <a:avLst/>
            </a:prstGeom>
          </p:spPr>
        </p:pic>
        <p:pic>
          <p:nvPicPr>
            <p:cNvPr id="19" name="Picture 18"/>
            <p:cNvPicPr>
              <a:picLocks noChangeAspect="1"/>
            </p:cNvPicPr>
            <p:nvPr/>
          </p:nvPicPr>
          <p:blipFill>
            <a:blip r:embed="rId3"/>
            <a:stretch>
              <a:fillRect/>
            </a:stretch>
          </p:blipFill>
          <p:spPr>
            <a:xfrm flipH="1">
              <a:off x="2362200" y="3886200"/>
              <a:ext cx="736600" cy="736600"/>
            </a:xfrm>
            <a:prstGeom prst="rect">
              <a:avLst/>
            </a:prstGeom>
          </p:spPr>
        </p:pic>
      </p:grpSp>
      <p:sp>
        <p:nvSpPr>
          <p:cNvPr id="20" name="TextBox 19"/>
          <p:cNvSpPr txBox="1"/>
          <p:nvPr/>
        </p:nvSpPr>
        <p:spPr>
          <a:xfrm>
            <a:off x="3276600" y="1828800"/>
            <a:ext cx="1828800" cy="914400"/>
          </a:xfrm>
          <a:prstGeom prst="rect">
            <a:avLst/>
          </a:prstGeom>
        </p:spPr>
        <p:txBody>
          <a:bodyPr vert="horz" wrap="none" lIns="91440" tIns="45720" rIns="91440" bIns="45720" rtlCol="0" anchor="ctr">
            <a:normAutofit/>
          </a:bodyPr>
          <a:lstStyle/>
          <a:p>
            <a:pPr algn="ctr"/>
            <a:r>
              <a:rPr lang="en-US" sz="2000" dirty="0" smtClean="0">
                <a:latin typeface="Arial" pitchFamily="34" charset="0"/>
                <a:cs typeface="Arial" pitchFamily="34" charset="0"/>
              </a:rPr>
              <a:t>MANY Databases</a:t>
            </a:r>
          </a:p>
        </p:txBody>
      </p:sp>
      <p:sp>
        <p:nvSpPr>
          <p:cNvPr id="21" name="TextBox 20"/>
          <p:cNvSpPr txBox="1"/>
          <p:nvPr/>
        </p:nvSpPr>
        <p:spPr>
          <a:xfrm>
            <a:off x="2133600" y="5715000"/>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22" name="TextBox 21"/>
          <p:cNvSpPr txBox="1"/>
          <p:nvPr/>
        </p:nvSpPr>
        <p:spPr>
          <a:xfrm>
            <a:off x="6848505" y="4909748"/>
            <a:ext cx="914400" cy="914400"/>
          </a:xfrm>
          <a:prstGeom prst="rect">
            <a:avLst/>
          </a:prstGeom>
        </p:spPr>
        <p:txBody>
          <a:bodyPr vert="horz" wrap="none" lIns="91440" tIns="45720" rIns="91440" bIns="45720" rtlCol="0" anchor="ctr">
            <a:normAutofit/>
          </a:bodyPr>
          <a:lstStyle/>
          <a:p>
            <a:pPr algn="ctr"/>
            <a:endParaRPr lang="en-US" sz="2800" dirty="0" smtClean="0">
              <a:latin typeface="Arial" pitchFamily="34" charset="0"/>
              <a:cs typeface="Arial" pitchFamily="34" charset="0"/>
            </a:endParaRPr>
          </a:p>
        </p:txBody>
      </p:sp>
      <p:sp>
        <p:nvSpPr>
          <p:cNvPr id="23" name="TextBox 22"/>
          <p:cNvSpPr txBox="1"/>
          <p:nvPr/>
        </p:nvSpPr>
        <p:spPr>
          <a:xfrm>
            <a:off x="5967375" y="4806449"/>
            <a:ext cx="914400" cy="914400"/>
          </a:xfrm>
          <a:prstGeom prst="rect">
            <a:avLst/>
          </a:prstGeom>
        </p:spPr>
        <p:txBody>
          <a:bodyPr vert="horz" wrap="none" lIns="91440" tIns="45720" rIns="91440" bIns="45720" rtlCol="0" anchor="ctr">
            <a:normAutofit/>
          </a:bodyPr>
          <a:lstStyle/>
          <a:p>
            <a:pPr algn="ctr"/>
            <a:endParaRPr lang="en-US" sz="2800" dirty="0" smtClean="0">
              <a:latin typeface="Arial" pitchFamily="34" charset="0"/>
              <a:cs typeface="Arial" pitchFamily="34" charset="0"/>
            </a:endParaRPr>
          </a:p>
        </p:txBody>
      </p:sp>
      <p:sp>
        <p:nvSpPr>
          <p:cNvPr id="24" name="TextBox 23"/>
          <p:cNvSpPr txBox="1"/>
          <p:nvPr/>
        </p:nvSpPr>
        <p:spPr>
          <a:xfrm>
            <a:off x="7010400" y="4876800"/>
            <a:ext cx="914400" cy="914400"/>
          </a:xfrm>
          <a:prstGeom prst="rect">
            <a:avLst/>
          </a:prstGeom>
        </p:spPr>
        <p:txBody>
          <a:bodyPr vert="horz" wrap="none" lIns="91440" tIns="45720" rIns="91440" bIns="45720" rtlCol="0" anchor="ctr">
            <a:normAutofit/>
          </a:bodyPr>
          <a:lstStyle/>
          <a:p>
            <a:pPr algn="ctr"/>
            <a:r>
              <a:rPr lang="en-US" sz="2000" dirty="0" smtClean="0">
                <a:latin typeface="Arial" pitchFamily="34" charset="0"/>
                <a:cs typeface="Arial" pitchFamily="34" charset="0"/>
              </a:rPr>
              <a:t>Complex Schema</a:t>
            </a:r>
          </a:p>
        </p:txBody>
      </p:sp>
      <p:pic>
        <p:nvPicPr>
          <p:cNvPr id="25" name="Picture 24"/>
          <p:cNvPicPr>
            <a:picLocks noChangeAspect="1"/>
          </p:cNvPicPr>
          <p:nvPr/>
        </p:nvPicPr>
        <p:blipFill>
          <a:blip r:embed="rId4"/>
          <a:stretch>
            <a:fillRect/>
          </a:stretch>
        </p:blipFill>
        <p:spPr>
          <a:xfrm>
            <a:off x="533400" y="3505200"/>
            <a:ext cx="1553994" cy="1028700"/>
          </a:xfrm>
          <a:prstGeom prst="rect">
            <a:avLst/>
          </a:prstGeom>
        </p:spPr>
      </p:pic>
      <p:sp>
        <p:nvSpPr>
          <p:cNvPr id="26" name="TextBox 25"/>
          <p:cNvSpPr txBox="1"/>
          <p:nvPr/>
        </p:nvSpPr>
        <p:spPr>
          <a:xfrm>
            <a:off x="1447800" y="4343400"/>
            <a:ext cx="914400" cy="914400"/>
          </a:xfrm>
          <a:prstGeom prst="rect">
            <a:avLst/>
          </a:prstGeom>
        </p:spPr>
        <p:txBody>
          <a:bodyPr vert="horz" wrap="none" lIns="91440" tIns="45720" rIns="91440" bIns="45720" rtlCol="0" anchor="ctr">
            <a:normAutofit/>
          </a:bodyPr>
          <a:lstStyle/>
          <a:p>
            <a:pPr algn="ctr"/>
            <a:r>
              <a:rPr lang="en-US" sz="2000" dirty="0" smtClean="0">
                <a:latin typeface="Arial" pitchFamily="34" charset="0"/>
                <a:cs typeface="Arial" pitchFamily="34" charset="0"/>
              </a:rPr>
              <a:t>Competing Standards/Semantics</a:t>
            </a:r>
          </a:p>
        </p:txBody>
      </p:sp>
      <p:sp>
        <p:nvSpPr>
          <p:cNvPr id="28" name="TextBox 27"/>
          <p:cNvSpPr txBox="1"/>
          <p:nvPr/>
        </p:nvSpPr>
        <p:spPr>
          <a:xfrm>
            <a:off x="4572000" y="5334000"/>
            <a:ext cx="914400" cy="914400"/>
          </a:xfrm>
          <a:prstGeom prst="rect">
            <a:avLst/>
          </a:prstGeom>
        </p:spPr>
        <p:txBody>
          <a:bodyPr vert="horz" wrap="none" lIns="91440" tIns="45720" rIns="91440" bIns="45720" rtlCol="0" anchor="ctr">
            <a:normAutofit/>
          </a:bodyPr>
          <a:lstStyle/>
          <a:p>
            <a:pPr algn="ctr"/>
            <a:r>
              <a:rPr lang="en-US" sz="2800" dirty="0" smtClean="0">
                <a:latin typeface="Arial" pitchFamily="34" charset="0"/>
                <a:cs typeface="Arial" pitchFamily="34" charset="0"/>
              </a:rPr>
              <a:t>No Access</a:t>
            </a:r>
          </a:p>
        </p:txBody>
      </p:sp>
      <p:pic>
        <p:nvPicPr>
          <p:cNvPr id="29" name="Picture 28"/>
          <p:cNvPicPr>
            <a:picLocks noChangeAspect="1"/>
          </p:cNvPicPr>
          <p:nvPr/>
        </p:nvPicPr>
        <p:blipFill>
          <a:blip r:embed="rId5"/>
          <a:stretch>
            <a:fillRect/>
          </a:stretch>
        </p:blipFill>
        <p:spPr>
          <a:xfrm>
            <a:off x="3810000" y="4724400"/>
            <a:ext cx="2133600" cy="1600200"/>
          </a:xfrm>
          <a:prstGeom prst="rect">
            <a:avLst/>
          </a:prstGeom>
        </p:spPr>
      </p:pic>
    </p:spTree>
    <p:extLst>
      <p:ext uri="{BB962C8B-B14F-4D97-AF65-F5344CB8AC3E}">
        <p14:creationId xmlns:p14="http://schemas.microsoft.com/office/powerpoint/2010/main" val="82161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dirty="0" smtClean="0"/>
              <a:t>Big Data	</a:t>
            </a:r>
            <a:endParaRPr lang="en-US" dirty="0"/>
          </a:p>
        </p:txBody>
      </p:sp>
      <p:sp>
        <p:nvSpPr>
          <p:cNvPr id="9" name="TextBox 8"/>
          <p:cNvSpPr txBox="1"/>
          <p:nvPr/>
        </p:nvSpPr>
        <p:spPr>
          <a:xfrm>
            <a:off x="1600200" y="2133600"/>
            <a:ext cx="5943600" cy="10668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Big Data is a ‘</a:t>
            </a:r>
            <a:r>
              <a:rPr lang="en-US" sz="2500" dirty="0" err="1" smtClean="0">
                <a:latin typeface="Arial" pitchFamily="34" charset="0"/>
                <a:cs typeface="Arial" pitchFamily="34" charset="0"/>
              </a:rPr>
              <a:t>ShoeBox</a:t>
            </a:r>
            <a:r>
              <a:rPr lang="en-US" sz="2500" dirty="0" smtClean="0">
                <a:latin typeface="Arial" pitchFamily="34" charset="0"/>
                <a:cs typeface="Arial" pitchFamily="34" charset="0"/>
              </a:rPr>
              <a:t>’ of everything</a:t>
            </a:r>
          </a:p>
        </p:txBody>
      </p:sp>
      <p:pic>
        <p:nvPicPr>
          <p:cNvPr id="14" name="Picture 13"/>
          <p:cNvPicPr>
            <a:picLocks noChangeAspect="1"/>
          </p:cNvPicPr>
          <p:nvPr/>
        </p:nvPicPr>
        <p:blipFill>
          <a:blip r:embed="rId3"/>
          <a:stretch>
            <a:fillRect/>
          </a:stretch>
        </p:blipFill>
        <p:spPr>
          <a:xfrm>
            <a:off x="3048000" y="3352800"/>
            <a:ext cx="4191000" cy="2933700"/>
          </a:xfrm>
          <a:prstGeom prst="rect">
            <a:avLst/>
          </a:prstGeom>
        </p:spPr>
      </p:pic>
      <p:pic>
        <p:nvPicPr>
          <p:cNvPr id="16" name="Picture 15"/>
          <p:cNvPicPr>
            <a:picLocks noChangeAspect="1"/>
          </p:cNvPicPr>
          <p:nvPr/>
        </p:nvPicPr>
        <p:blipFill>
          <a:blip r:embed="rId4"/>
          <a:stretch>
            <a:fillRect/>
          </a:stretch>
        </p:blipFill>
        <p:spPr>
          <a:xfrm flipH="1">
            <a:off x="4343400" y="3505200"/>
            <a:ext cx="2021305" cy="1828800"/>
          </a:xfrm>
          <a:prstGeom prst="rect">
            <a:avLst/>
          </a:prstGeom>
        </p:spPr>
      </p:pic>
    </p:spTree>
    <p:extLst>
      <p:ext uri="{BB962C8B-B14F-4D97-AF65-F5344CB8AC3E}">
        <p14:creationId xmlns:p14="http://schemas.microsoft.com/office/powerpoint/2010/main" val="264778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38200" y="2286000"/>
            <a:ext cx="2971800" cy="29718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Data</a:t>
            </a:r>
            <a:endParaRPr lang="en-US" dirty="0"/>
          </a:p>
        </p:txBody>
      </p:sp>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16</a:t>
            </a:fld>
            <a:endParaRPr lang="en-US"/>
          </a:p>
        </p:txBody>
      </p:sp>
      <p:sp>
        <p:nvSpPr>
          <p:cNvPr id="4" name="TextBox 3"/>
          <p:cNvSpPr txBox="1"/>
          <p:nvPr/>
        </p:nvSpPr>
        <p:spPr>
          <a:xfrm>
            <a:off x="1725799" y="978304"/>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6" name="TextBox 5"/>
          <p:cNvSpPr txBox="1"/>
          <p:nvPr/>
        </p:nvSpPr>
        <p:spPr>
          <a:xfrm>
            <a:off x="1828800" y="4267200"/>
            <a:ext cx="5105400" cy="914400"/>
          </a:xfrm>
          <a:prstGeom prst="rect">
            <a:avLst/>
          </a:prstGeom>
        </p:spPr>
        <p:txBody>
          <a:bodyPr vert="horz" wrap="none" lIns="91440" tIns="45720" rIns="91440" bIns="45720" rtlCol="0" anchor="ctr">
            <a:normAutofit/>
          </a:bodyPr>
          <a:lstStyle/>
          <a:p>
            <a:pPr algn="ctr"/>
            <a:endParaRPr lang="en-US" sz="4000" dirty="0" smtClean="0">
              <a:latin typeface="Arial" pitchFamily="34" charset="0"/>
              <a:cs typeface="Arial" pitchFamily="34" charset="0"/>
            </a:endParaRPr>
          </a:p>
        </p:txBody>
      </p:sp>
      <p:sp>
        <p:nvSpPr>
          <p:cNvPr id="5" name="Oval 4"/>
          <p:cNvSpPr/>
          <p:nvPr/>
        </p:nvSpPr>
        <p:spPr>
          <a:xfrm>
            <a:off x="1676400" y="32004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endParaRPr lang="en-US" dirty="0"/>
          </a:p>
        </p:txBody>
      </p:sp>
      <p:sp>
        <p:nvSpPr>
          <p:cNvPr id="9" name="TextBox 8"/>
          <p:cNvSpPr txBox="1"/>
          <p:nvPr/>
        </p:nvSpPr>
        <p:spPr>
          <a:xfrm>
            <a:off x="1828800" y="2362200"/>
            <a:ext cx="914400" cy="914400"/>
          </a:xfrm>
          <a:prstGeom prst="rect">
            <a:avLst/>
          </a:prstGeom>
        </p:spPr>
        <p:txBody>
          <a:bodyPr vert="horz" wrap="none" lIns="91440" tIns="45720" rIns="91440" bIns="45720" rtlCol="0" anchor="ctr">
            <a:normAutofit/>
          </a:bodyPr>
          <a:lstStyle/>
          <a:p>
            <a:pPr algn="ctr"/>
            <a:r>
              <a:rPr lang="en-US" sz="2500" dirty="0">
                <a:latin typeface="Arial" pitchFamily="34" charset="0"/>
                <a:cs typeface="Arial" pitchFamily="34" charset="0"/>
              </a:rPr>
              <a:t>S</a:t>
            </a:r>
            <a:r>
              <a:rPr lang="en-US" sz="2500" dirty="0" smtClean="0">
                <a:latin typeface="Arial" pitchFamily="34" charset="0"/>
                <a:cs typeface="Arial" pitchFamily="34" charset="0"/>
              </a:rPr>
              <a:t>ervices</a:t>
            </a:r>
          </a:p>
        </p:txBody>
      </p:sp>
      <p:pic>
        <p:nvPicPr>
          <p:cNvPr id="10" name="Picture 9"/>
          <p:cNvPicPr>
            <a:picLocks noChangeAspect="1"/>
          </p:cNvPicPr>
          <p:nvPr/>
        </p:nvPicPr>
        <p:blipFill>
          <a:blip r:embed="rId2"/>
          <a:stretch>
            <a:fillRect/>
          </a:stretch>
        </p:blipFill>
        <p:spPr>
          <a:xfrm>
            <a:off x="5715000" y="2514600"/>
            <a:ext cx="2839879" cy="2863142"/>
          </a:xfrm>
          <a:prstGeom prst="rect">
            <a:avLst/>
          </a:prstGeom>
        </p:spPr>
      </p:pic>
      <p:sp>
        <p:nvSpPr>
          <p:cNvPr id="11" name="TextBox 10"/>
          <p:cNvSpPr txBox="1"/>
          <p:nvPr/>
        </p:nvSpPr>
        <p:spPr>
          <a:xfrm>
            <a:off x="4423280" y="331359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not</a:t>
            </a:r>
          </a:p>
        </p:txBody>
      </p:sp>
    </p:spTree>
    <p:extLst>
      <p:ext uri="{BB962C8B-B14F-4D97-AF65-F5344CB8AC3E}">
        <p14:creationId xmlns:p14="http://schemas.microsoft.com/office/powerpoint/2010/main" val="382008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Array</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17</a:t>
            </a:fld>
            <a:endParaRPr lang="en-US"/>
          </a:p>
        </p:txBody>
      </p:sp>
      <p:pic>
        <p:nvPicPr>
          <p:cNvPr id="5" name="Picture 4"/>
          <p:cNvPicPr>
            <a:picLocks noChangeAspect="1"/>
          </p:cNvPicPr>
          <p:nvPr/>
        </p:nvPicPr>
        <p:blipFill>
          <a:blip r:embed="rId2"/>
          <a:stretch>
            <a:fillRect/>
          </a:stretch>
        </p:blipFill>
        <p:spPr>
          <a:xfrm>
            <a:off x="990600" y="1676400"/>
            <a:ext cx="7467600" cy="4575908"/>
          </a:xfrm>
          <a:prstGeom prst="rect">
            <a:avLst/>
          </a:prstGeom>
        </p:spPr>
      </p:pic>
    </p:spTree>
    <p:extLst>
      <p:ext uri="{BB962C8B-B14F-4D97-AF65-F5344CB8AC3E}">
        <p14:creationId xmlns:p14="http://schemas.microsoft.com/office/powerpoint/2010/main" val="784293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Lending Library</a:t>
            </a:r>
            <a:endParaRPr lang="en-US" dirty="0"/>
          </a:p>
        </p:txBody>
      </p:sp>
      <p:sp>
        <p:nvSpPr>
          <p:cNvPr id="4" name="Content Placeholder 3"/>
          <p:cNvSpPr>
            <a:spLocks noGrp="1"/>
          </p:cNvSpPr>
          <p:nvPr>
            <p:ph sz="half" idx="1"/>
          </p:nvPr>
        </p:nvSpPr>
        <p:spPr>
          <a:xfrm>
            <a:off x="457200" y="1752600"/>
            <a:ext cx="4343400" cy="4373563"/>
          </a:xfrm>
        </p:spPr>
        <p:txBody>
          <a:bodyPr>
            <a:normAutofit/>
          </a:bodyPr>
          <a:lstStyle/>
          <a:p>
            <a:pPr>
              <a:lnSpc>
                <a:spcPct val="120000"/>
              </a:lnSpc>
            </a:pPr>
            <a:r>
              <a:rPr lang="en-US" dirty="0" smtClean="0"/>
              <a:t>Consider</a:t>
            </a:r>
          </a:p>
          <a:p>
            <a:pPr lvl="1">
              <a:lnSpc>
                <a:spcPct val="120000"/>
              </a:lnSpc>
            </a:pPr>
            <a:r>
              <a:rPr lang="en-US" dirty="0" smtClean="0"/>
              <a:t>All papers</a:t>
            </a:r>
          </a:p>
          <a:p>
            <a:pPr lvl="1">
              <a:lnSpc>
                <a:spcPct val="120000"/>
              </a:lnSpc>
            </a:pPr>
            <a:r>
              <a:rPr lang="en-US" dirty="0" smtClean="0"/>
              <a:t>All patient info</a:t>
            </a:r>
          </a:p>
          <a:p>
            <a:pPr lvl="1">
              <a:lnSpc>
                <a:spcPct val="120000"/>
              </a:lnSpc>
            </a:pPr>
            <a:r>
              <a:rPr lang="en-US" dirty="0" smtClean="0"/>
              <a:t>Genotype</a:t>
            </a:r>
          </a:p>
          <a:p>
            <a:pPr lvl="1">
              <a:lnSpc>
                <a:spcPct val="120000"/>
              </a:lnSpc>
            </a:pPr>
            <a:r>
              <a:rPr lang="en-US" dirty="0" smtClean="0"/>
              <a:t>Phenotype</a:t>
            </a:r>
            <a:endParaRPr lang="en-US" dirty="0"/>
          </a:p>
        </p:txBody>
      </p:sp>
      <p:pic>
        <p:nvPicPr>
          <p:cNvPr id="6" name="Content Placeholder 5"/>
          <p:cNvPicPr>
            <a:picLocks noGrp="1" noChangeAspect="1"/>
          </p:cNvPicPr>
          <p:nvPr>
            <p:ph sz="half" idx="2"/>
          </p:nvPr>
        </p:nvPicPr>
        <p:blipFill>
          <a:blip r:embed="rId3"/>
          <a:srcRect l="16512" r="16512"/>
          <a:stretch>
            <a:fillRect/>
          </a:stretch>
        </p:blipFill>
        <p:spPr/>
      </p:pic>
      <p:sp>
        <p:nvSpPr>
          <p:cNvPr id="2" name="Slide Number Placeholder 1"/>
          <p:cNvSpPr>
            <a:spLocks noGrp="1"/>
          </p:cNvSpPr>
          <p:nvPr>
            <p:ph type="sldNum" sz="quarter" idx="12"/>
          </p:nvPr>
        </p:nvSpPr>
        <p:spPr/>
        <p:txBody>
          <a:bodyPr/>
          <a:lstStyle/>
          <a:p>
            <a:fld id="{C7D1A0E7-4A97-1C47-8B46-EC6E29B3339A}" type="slidenum">
              <a:rPr lang="en-US" smtClean="0"/>
              <a:t>18</a:t>
            </a:fld>
            <a:endParaRPr lang="en-US"/>
          </a:p>
        </p:txBody>
      </p:sp>
    </p:spTree>
    <p:extLst>
      <p:ext uri="{BB962C8B-B14F-4D97-AF65-F5344CB8AC3E}">
        <p14:creationId xmlns:p14="http://schemas.microsoft.com/office/powerpoint/2010/main" val="1020048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Digital Asset</a:t>
            </a:r>
            <a:endParaRPr lang="en-US" dirty="0"/>
          </a:p>
        </p:txBody>
      </p:sp>
      <p:sp>
        <p:nvSpPr>
          <p:cNvPr id="11" name="Content Placeholder 10"/>
          <p:cNvSpPr>
            <a:spLocks noGrp="1"/>
          </p:cNvSpPr>
          <p:nvPr>
            <p:ph sz="half" idx="2"/>
          </p:nvPr>
        </p:nvSpPr>
        <p:spPr>
          <a:xfrm>
            <a:off x="457200" y="1752600"/>
            <a:ext cx="8229600" cy="722972"/>
          </a:xfrm>
        </p:spPr>
        <p:txBody>
          <a:bodyPr>
            <a:normAutofit/>
          </a:bodyPr>
          <a:lstStyle/>
          <a:p>
            <a:pPr marL="0" indent="0" algn="ctr">
              <a:lnSpc>
                <a:spcPct val="100000"/>
              </a:lnSpc>
              <a:buNone/>
            </a:pPr>
            <a:r>
              <a:rPr lang="en-US" sz="3200" dirty="0" smtClean="0"/>
              <a:t>Digital Asset = </a:t>
            </a:r>
            <a:r>
              <a:rPr lang="en-US" sz="3600" b="1" dirty="0" smtClean="0"/>
              <a:t>Information </a:t>
            </a:r>
            <a:r>
              <a:rPr lang="en-US" sz="3200" dirty="0" smtClean="0"/>
              <a:t>+</a:t>
            </a:r>
            <a:r>
              <a:rPr lang="en-US" sz="3600" b="1" dirty="0" smtClean="0"/>
              <a:t> Metadata</a:t>
            </a:r>
            <a:endParaRPr lang="en-US" sz="3200" b="1" dirty="0"/>
          </a:p>
        </p:txBody>
      </p:sp>
      <p:sp>
        <p:nvSpPr>
          <p:cNvPr id="3" name="Slide Number Placeholder 2"/>
          <p:cNvSpPr>
            <a:spLocks noGrp="1"/>
          </p:cNvSpPr>
          <p:nvPr>
            <p:ph type="sldNum" sz="quarter" idx="12"/>
          </p:nvPr>
        </p:nvSpPr>
        <p:spPr/>
        <p:txBody>
          <a:bodyPr/>
          <a:lstStyle/>
          <a:p>
            <a:fld id="{C7D1A0E7-4A97-1C47-8B46-EC6E29B3339A}" type="slidenum">
              <a:rPr lang="en-US" smtClean="0"/>
              <a:t>19</a:t>
            </a:fld>
            <a:endParaRPr lang="en-US"/>
          </a:p>
        </p:txBody>
      </p:sp>
      <p:grpSp>
        <p:nvGrpSpPr>
          <p:cNvPr id="18" name="Group 17"/>
          <p:cNvGrpSpPr/>
          <p:nvPr/>
        </p:nvGrpSpPr>
        <p:grpSpPr>
          <a:xfrm>
            <a:off x="1727288" y="2438400"/>
            <a:ext cx="5642340" cy="2515080"/>
            <a:chOff x="-453247" y="2916823"/>
            <a:chExt cx="5642340" cy="2363785"/>
          </a:xfrm>
        </p:grpSpPr>
        <p:pic>
          <p:nvPicPr>
            <p:cNvPr id="15" name="Picture 14"/>
            <p:cNvPicPr>
              <a:picLocks/>
            </p:cNvPicPr>
            <p:nvPr/>
          </p:nvPicPr>
          <p:blipFill rotWithShape="1">
            <a:blip r:embed="rId3"/>
            <a:srcRect l="38010" t="24976" r="19370" b="17827"/>
            <a:stretch/>
          </p:blipFill>
          <p:spPr>
            <a:xfrm>
              <a:off x="-453246" y="2916823"/>
              <a:ext cx="5642339" cy="2363785"/>
            </a:xfrm>
            <a:prstGeom prst="rect">
              <a:avLst/>
            </a:prstGeom>
          </p:spPr>
        </p:pic>
        <p:grpSp>
          <p:nvGrpSpPr>
            <p:cNvPr id="9" name="Group 8"/>
            <p:cNvGrpSpPr/>
            <p:nvPr/>
          </p:nvGrpSpPr>
          <p:grpSpPr>
            <a:xfrm>
              <a:off x="-212637" y="3564590"/>
              <a:ext cx="2329972" cy="1368465"/>
              <a:chOff x="8470434" y="2695947"/>
              <a:chExt cx="1824224" cy="1368465"/>
            </a:xfrm>
          </p:grpSpPr>
          <p:pic>
            <p:nvPicPr>
              <p:cNvPr id="7" name="Picture 6"/>
              <p:cNvPicPr>
                <a:picLocks noChangeAspect="1"/>
              </p:cNvPicPr>
              <p:nvPr/>
            </p:nvPicPr>
            <p:blipFill rotWithShape="1">
              <a:blip r:embed="rId4"/>
              <a:srcRect l="14245" t="10326" r="15833" b="4199"/>
              <a:stretch/>
            </p:blipFill>
            <p:spPr>
              <a:xfrm>
                <a:off x="8470434" y="2695947"/>
                <a:ext cx="1791079" cy="1368465"/>
              </a:xfrm>
              <a:prstGeom prst="rect">
                <a:avLst/>
              </a:prstGeom>
            </p:spPr>
          </p:pic>
          <p:sp>
            <p:nvSpPr>
              <p:cNvPr id="8" name="TextBox 7"/>
              <p:cNvSpPr txBox="1"/>
              <p:nvPr/>
            </p:nvSpPr>
            <p:spPr>
              <a:xfrm>
                <a:off x="8503579" y="3014858"/>
                <a:ext cx="1791079" cy="830997"/>
              </a:xfrm>
              <a:prstGeom prst="rect">
                <a:avLst/>
              </a:prstGeom>
            </p:spPr>
            <p:txBody>
              <a:bodyPr vert="horz" wrap="square" lIns="91440" tIns="45720" rIns="91440" bIns="45720" rtlCol="0" anchor="ctr">
                <a:spAutoFit/>
              </a:bodyPr>
              <a:lstStyle/>
              <a:p>
                <a:pPr algn="ctr"/>
                <a:r>
                  <a:rPr lang="en-US" sz="2400" b="1" spc="300" dirty="0" smtClean="0">
                    <a:solidFill>
                      <a:srgbClr val="000000"/>
                    </a:solidFill>
                    <a:latin typeface="Helvetica Neue"/>
                    <a:cs typeface="Helvetica Neue"/>
                  </a:rPr>
                  <a:t>Patient Information</a:t>
                </a:r>
              </a:p>
            </p:txBody>
          </p:sp>
        </p:grpSp>
        <p:sp>
          <p:nvSpPr>
            <p:cNvPr id="16" name="TextBox 15"/>
            <p:cNvSpPr txBox="1"/>
            <p:nvPr/>
          </p:nvSpPr>
          <p:spPr>
            <a:xfrm>
              <a:off x="-453247" y="2930832"/>
              <a:ext cx="5642339" cy="433893"/>
            </a:xfrm>
            <a:prstGeom prst="rect">
              <a:avLst/>
            </a:prstGeom>
          </p:spPr>
          <p:txBody>
            <a:bodyPr vert="horz" wrap="square" lIns="91440" tIns="45720" rIns="91440" bIns="45720" rtlCol="0" anchor="ctr">
              <a:spAutoFit/>
            </a:bodyPr>
            <a:lstStyle/>
            <a:p>
              <a:pPr algn="ctr"/>
              <a:r>
                <a:rPr lang="en-US" sz="2400" b="1" spc="300" dirty="0" smtClean="0">
                  <a:solidFill>
                    <a:srgbClr val="000000"/>
                  </a:solidFill>
                  <a:latin typeface="Helvetica Neue"/>
                  <a:cs typeface="Helvetica Neue"/>
                </a:rPr>
                <a:t>Metadata</a:t>
              </a:r>
            </a:p>
          </p:txBody>
        </p:sp>
      </p:grpSp>
      <p:sp>
        <p:nvSpPr>
          <p:cNvPr id="19" name="TextBox 18"/>
          <p:cNvSpPr txBox="1"/>
          <p:nvPr/>
        </p:nvSpPr>
        <p:spPr>
          <a:xfrm>
            <a:off x="1727289" y="4953000"/>
            <a:ext cx="5642338" cy="400110"/>
          </a:xfrm>
          <a:prstGeom prst="rect">
            <a:avLst/>
          </a:prstGeom>
        </p:spPr>
        <p:txBody>
          <a:bodyPr vert="horz" wrap="square" lIns="91440" tIns="45720" rIns="91440" bIns="45720" rtlCol="0" anchor="ctr">
            <a:spAutoFit/>
          </a:bodyPr>
          <a:lstStyle/>
          <a:p>
            <a:pPr algn="ctr">
              <a:lnSpc>
                <a:spcPct val="80000"/>
              </a:lnSpc>
            </a:pPr>
            <a:r>
              <a:rPr lang="en-US" sz="2400" b="1" spc="300" dirty="0" smtClean="0">
                <a:solidFill>
                  <a:srgbClr val="000000"/>
                </a:solidFill>
                <a:latin typeface="Helvetica Neue"/>
                <a:cs typeface="Helvetica Neue"/>
              </a:rPr>
              <a:t>Digital Asset</a:t>
            </a:r>
          </a:p>
        </p:txBody>
      </p:sp>
      <p:sp>
        <p:nvSpPr>
          <p:cNvPr id="2" name="Rectangle 1"/>
          <p:cNvSpPr/>
          <p:nvPr/>
        </p:nvSpPr>
        <p:spPr>
          <a:xfrm>
            <a:off x="4297870" y="2819400"/>
            <a:ext cx="3071758" cy="2031325"/>
          </a:xfrm>
          <a:prstGeom prst="rect">
            <a:avLst/>
          </a:prstGeom>
        </p:spPr>
        <p:txBody>
          <a:bodyPr wrap="square">
            <a:spAutoFit/>
          </a:bodyPr>
          <a:lstStyle/>
          <a:p>
            <a:pPr marL="177800" indent="-177800">
              <a:buFont typeface="Arial"/>
              <a:buChar char="•"/>
            </a:pPr>
            <a:r>
              <a:rPr lang="en-US" sz="1400" dirty="0">
                <a:solidFill>
                  <a:srgbClr val="000000"/>
                </a:solidFill>
              </a:rPr>
              <a:t>Timestamp of when it was imported</a:t>
            </a:r>
          </a:p>
          <a:p>
            <a:pPr marL="177800" indent="-177800">
              <a:buFont typeface="Arial"/>
              <a:buChar char="•"/>
            </a:pPr>
            <a:r>
              <a:rPr lang="en-US" sz="1400" dirty="0">
                <a:solidFill>
                  <a:srgbClr val="000000"/>
                </a:solidFill>
              </a:rPr>
              <a:t>Location/Source imported from</a:t>
            </a:r>
          </a:p>
          <a:p>
            <a:pPr marL="177800" indent="-177800">
              <a:buFont typeface="Arial"/>
              <a:buChar char="•"/>
            </a:pPr>
            <a:r>
              <a:rPr lang="en-US" sz="1400" dirty="0">
                <a:solidFill>
                  <a:srgbClr val="000000"/>
                </a:solidFill>
              </a:rPr>
              <a:t>Retention policy</a:t>
            </a:r>
          </a:p>
          <a:p>
            <a:pPr marL="177800" indent="-177800">
              <a:buFont typeface="Arial"/>
              <a:buChar char="•"/>
            </a:pPr>
            <a:r>
              <a:rPr lang="en-US" sz="1400" dirty="0">
                <a:solidFill>
                  <a:srgbClr val="000000"/>
                </a:solidFill>
              </a:rPr>
              <a:t>Classification</a:t>
            </a:r>
          </a:p>
          <a:p>
            <a:pPr marL="177800" indent="-177800">
              <a:buFont typeface="Arial"/>
              <a:buChar char="•"/>
            </a:pPr>
            <a:r>
              <a:rPr lang="en-US" sz="1400" dirty="0">
                <a:solidFill>
                  <a:srgbClr val="000000"/>
                </a:solidFill>
              </a:rPr>
              <a:t>Data type of asset</a:t>
            </a:r>
          </a:p>
          <a:p>
            <a:pPr marL="177800" indent="-177800">
              <a:buFont typeface="Arial"/>
              <a:buChar char="•"/>
            </a:pPr>
            <a:r>
              <a:rPr lang="en-US" sz="1400" dirty="0">
                <a:solidFill>
                  <a:srgbClr val="000000"/>
                </a:solidFill>
              </a:rPr>
              <a:t>Version control information</a:t>
            </a:r>
          </a:p>
          <a:p>
            <a:pPr marL="177800" indent="-177800">
              <a:buFont typeface="Arial"/>
              <a:buChar char="•"/>
            </a:pPr>
            <a:r>
              <a:rPr lang="en-US" sz="1400" dirty="0">
                <a:solidFill>
                  <a:srgbClr val="000000"/>
                </a:solidFill>
              </a:rPr>
              <a:t>Data agreements for the asset</a:t>
            </a:r>
          </a:p>
          <a:p>
            <a:pPr marL="177800" indent="-177800">
              <a:buFont typeface="Arial"/>
              <a:buChar char="•"/>
            </a:pPr>
            <a:r>
              <a:rPr lang="en-US" sz="1400" dirty="0">
                <a:solidFill>
                  <a:srgbClr val="000000"/>
                </a:solidFill>
              </a:rPr>
              <a:t>Backup information</a:t>
            </a:r>
          </a:p>
          <a:p>
            <a:pPr marL="177800" indent="-177800">
              <a:buFont typeface="Arial"/>
              <a:buChar char="•"/>
            </a:pPr>
            <a:r>
              <a:rPr lang="en-US" sz="1400" dirty="0">
                <a:solidFill>
                  <a:srgbClr val="000000"/>
                </a:solidFill>
              </a:rPr>
              <a:t>Etc.</a:t>
            </a:r>
          </a:p>
        </p:txBody>
      </p:sp>
      <p:sp>
        <p:nvSpPr>
          <p:cNvPr id="4" name="TextBox 3"/>
          <p:cNvSpPr txBox="1"/>
          <p:nvPr/>
        </p:nvSpPr>
        <p:spPr>
          <a:xfrm>
            <a:off x="152400" y="5486400"/>
            <a:ext cx="8763000" cy="914400"/>
          </a:xfrm>
          <a:prstGeom prst="rect">
            <a:avLst/>
          </a:prstGeom>
        </p:spPr>
        <p:txBody>
          <a:bodyPr vert="horz" wrap="square" lIns="91440" tIns="45720" rIns="91440" bIns="45720" rtlCol="0" anchor="ctr">
            <a:noAutofit/>
          </a:bodyPr>
          <a:lstStyle/>
          <a:p>
            <a:pPr algn="ctr"/>
            <a:r>
              <a:rPr lang="en-US" sz="2800" dirty="0" smtClean="0">
                <a:latin typeface="Arial" pitchFamily="34" charset="0"/>
                <a:cs typeface="Arial" pitchFamily="34" charset="0"/>
              </a:rPr>
              <a:t>Metadata makes a digital asset valuable; it makes Big data possible in healthcare</a:t>
            </a:r>
          </a:p>
        </p:txBody>
      </p:sp>
    </p:spTree>
    <p:extLst>
      <p:ext uri="{BB962C8B-B14F-4D97-AF65-F5344CB8AC3E}">
        <p14:creationId xmlns:p14="http://schemas.microsoft.com/office/powerpoint/2010/main" val="2819357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BD2K</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2</a:t>
            </a:fld>
            <a:endParaRPr lang="en-US"/>
          </a:p>
        </p:txBody>
      </p:sp>
      <p:sp>
        <p:nvSpPr>
          <p:cNvPr id="4" name="TextBox 3"/>
          <p:cNvSpPr txBox="1"/>
          <p:nvPr/>
        </p:nvSpPr>
        <p:spPr>
          <a:xfrm>
            <a:off x="2590800" y="457200"/>
            <a:ext cx="4807575" cy="791676"/>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“Big Data to Knowledge”</a:t>
            </a:r>
          </a:p>
        </p:txBody>
      </p:sp>
      <p:sp>
        <p:nvSpPr>
          <p:cNvPr id="7" name="TextBox 6"/>
          <p:cNvSpPr txBox="1"/>
          <p:nvPr/>
        </p:nvSpPr>
        <p:spPr>
          <a:xfrm>
            <a:off x="2971800" y="4343400"/>
            <a:ext cx="5630547" cy="1065567"/>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$32M grants 2014, $656 over next 7 Years</a:t>
            </a:r>
          </a:p>
        </p:txBody>
      </p:sp>
      <p:sp>
        <p:nvSpPr>
          <p:cNvPr id="8" name="TextBox 7"/>
          <p:cNvSpPr txBox="1"/>
          <p:nvPr/>
        </p:nvSpPr>
        <p:spPr>
          <a:xfrm>
            <a:off x="2133600" y="3352800"/>
            <a:ext cx="5410200" cy="762000"/>
          </a:xfrm>
          <a:prstGeom prst="rect">
            <a:avLst/>
          </a:prstGeom>
        </p:spPr>
        <p:txBody>
          <a:bodyPr vert="horz" wrap="none" lIns="91440" tIns="45720" rIns="91440" bIns="45720" rtlCol="0" anchor="ctr">
            <a:normAutofit/>
          </a:bodyPr>
          <a:lstStyle/>
          <a:p>
            <a:pPr algn="ctr"/>
            <a:r>
              <a:rPr lang="en-US" sz="2500" dirty="0">
                <a:latin typeface="Arial" pitchFamily="34" charset="0"/>
                <a:cs typeface="Arial" pitchFamily="34" charset="0"/>
              </a:rPr>
              <a:t>NIH Initiative (http://</a:t>
            </a:r>
            <a:r>
              <a:rPr lang="en-US" sz="2500" dirty="0" smtClean="0">
                <a:latin typeface="Arial" pitchFamily="34" charset="0"/>
                <a:cs typeface="Arial" pitchFamily="34" charset="0"/>
              </a:rPr>
              <a:t>bd2k.nih.gov)</a:t>
            </a:r>
          </a:p>
        </p:txBody>
      </p:sp>
      <p:pic>
        <p:nvPicPr>
          <p:cNvPr id="9" name="Picture 8"/>
          <p:cNvPicPr>
            <a:picLocks noChangeAspect="1"/>
          </p:cNvPicPr>
          <p:nvPr/>
        </p:nvPicPr>
        <p:blipFill>
          <a:blip r:embed="rId2"/>
          <a:stretch>
            <a:fillRect/>
          </a:stretch>
        </p:blipFill>
        <p:spPr>
          <a:xfrm>
            <a:off x="1143000" y="1981200"/>
            <a:ext cx="7086600" cy="830514"/>
          </a:xfrm>
          <a:prstGeom prst="rect">
            <a:avLst/>
          </a:prstGeom>
        </p:spPr>
      </p:pic>
      <p:pic>
        <p:nvPicPr>
          <p:cNvPr id="5" name="Picture 4"/>
          <p:cNvPicPr>
            <a:picLocks noChangeAspect="1"/>
          </p:cNvPicPr>
          <p:nvPr/>
        </p:nvPicPr>
        <p:blipFill>
          <a:blip r:embed="rId3"/>
          <a:stretch>
            <a:fillRect/>
          </a:stretch>
        </p:blipFill>
        <p:spPr>
          <a:xfrm>
            <a:off x="0" y="609600"/>
            <a:ext cx="9144000" cy="5294864"/>
          </a:xfrm>
          <a:prstGeom prst="rect">
            <a:avLst/>
          </a:prstGeom>
        </p:spPr>
      </p:pic>
    </p:spTree>
    <p:extLst>
      <p:ext uri="{BB962C8B-B14F-4D97-AF65-F5344CB8AC3E}">
        <p14:creationId xmlns:p14="http://schemas.microsoft.com/office/powerpoint/2010/main" val="3308073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D0CF52E0-8698-453E-ABE3-61049F838FA9}" type="slidenum">
              <a:rPr lang="en-US" smtClean="0"/>
              <a:t>20</a:t>
            </a:fld>
            <a:endParaRPr lang="en-US"/>
          </a:p>
        </p:txBody>
      </p:sp>
      <p:pic>
        <p:nvPicPr>
          <p:cNvPr id="5" name="Picture 4"/>
          <p:cNvPicPr>
            <a:picLocks noChangeAspect="1"/>
          </p:cNvPicPr>
          <p:nvPr/>
        </p:nvPicPr>
        <p:blipFill>
          <a:blip r:embed="rId2"/>
          <a:stretch>
            <a:fillRect/>
          </a:stretch>
        </p:blipFill>
        <p:spPr>
          <a:xfrm>
            <a:off x="1295400" y="0"/>
            <a:ext cx="6546273" cy="6858000"/>
          </a:xfrm>
          <a:prstGeom prst="rect">
            <a:avLst/>
          </a:prstGeom>
        </p:spPr>
      </p:pic>
    </p:spTree>
    <p:extLst>
      <p:ext uri="{BB962C8B-B14F-4D97-AF65-F5344CB8AC3E}">
        <p14:creationId xmlns:p14="http://schemas.microsoft.com/office/powerpoint/2010/main" val="3119233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Photo Albums: Past and Present</a:t>
            </a:r>
            <a:endParaRPr lang="en-US" dirty="0"/>
          </a:p>
        </p:txBody>
      </p:sp>
      <p:pic>
        <p:nvPicPr>
          <p:cNvPr id="12" name="Content Placeholder 11"/>
          <p:cNvPicPr>
            <a:picLocks noGrp="1" noChangeAspect="1"/>
          </p:cNvPicPr>
          <p:nvPr>
            <p:ph sz="quarter" idx="2"/>
          </p:nvPr>
        </p:nvPicPr>
        <p:blipFill>
          <a:blip r:embed="rId3"/>
          <a:srcRect l="8079" r="8079"/>
          <a:stretch>
            <a:fillRect/>
          </a:stretch>
        </p:blipFill>
        <p:spPr>
          <a:xfrm>
            <a:off x="609600" y="2057400"/>
            <a:ext cx="3886200" cy="3581400"/>
          </a:xfrm>
        </p:spPr>
      </p:pic>
      <p:pic>
        <p:nvPicPr>
          <p:cNvPr id="22" name="Content Placeholder 21"/>
          <p:cNvPicPr>
            <a:picLocks noGrp="1" noChangeAspect="1"/>
          </p:cNvPicPr>
          <p:nvPr>
            <p:ph sz="quarter" idx="4"/>
          </p:nvPr>
        </p:nvPicPr>
        <p:blipFill rotWithShape="1">
          <a:blip r:embed="rId4"/>
          <a:srcRect l="3694" r="25300" b="7113"/>
          <a:stretch/>
        </p:blipFill>
        <p:spPr>
          <a:xfrm>
            <a:off x="4800600" y="1981200"/>
            <a:ext cx="3886200" cy="3581400"/>
          </a:xfrm>
        </p:spPr>
      </p:pic>
      <p:sp>
        <p:nvSpPr>
          <p:cNvPr id="18" name="Text Placeholder 17"/>
          <p:cNvSpPr>
            <a:spLocks noGrp="1"/>
          </p:cNvSpPr>
          <p:nvPr>
            <p:ph type="body" sz="quarter" idx="1"/>
          </p:nvPr>
        </p:nvSpPr>
        <p:spPr>
          <a:xfrm>
            <a:off x="304800" y="1524000"/>
            <a:ext cx="4343400" cy="609600"/>
          </a:xfrm>
        </p:spPr>
        <p:txBody>
          <a:bodyPr>
            <a:normAutofit/>
          </a:bodyPr>
          <a:lstStyle/>
          <a:p>
            <a:pPr algn="ctr">
              <a:lnSpc>
                <a:spcPct val="60000"/>
              </a:lnSpc>
            </a:pPr>
            <a:r>
              <a:rPr lang="en-US" sz="2000" dirty="0"/>
              <a:t>Static, Rigid</a:t>
            </a:r>
          </a:p>
          <a:p>
            <a:pPr algn="ctr">
              <a:lnSpc>
                <a:spcPct val="60000"/>
              </a:lnSpc>
            </a:pPr>
            <a:r>
              <a:rPr lang="en-US" sz="2000" dirty="0"/>
              <a:t> Photo Albums</a:t>
            </a:r>
          </a:p>
        </p:txBody>
      </p:sp>
      <p:sp>
        <p:nvSpPr>
          <p:cNvPr id="19" name="Text Placeholder 18"/>
          <p:cNvSpPr>
            <a:spLocks noGrp="1"/>
          </p:cNvSpPr>
          <p:nvPr>
            <p:ph type="body" sz="quarter" idx="3"/>
          </p:nvPr>
        </p:nvSpPr>
        <p:spPr>
          <a:xfrm>
            <a:off x="4800600" y="1447800"/>
            <a:ext cx="3886200" cy="640080"/>
          </a:xfrm>
        </p:spPr>
        <p:txBody>
          <a:bodyPr>
            <a:normAutofit fontScale="77500" lnSpcReduction="20000"/>
          </a:bodyPr>
          <a:lstStyle/>
          <a:p>
            <a:pPr algn="ctr"/>
            <a:r>
              <a:rPr lang="en-US" dirty="0">
                <a:solidFill>
                  <a:srgbClr val="000000"/>
                </a:solidFill>
              </a:rPr>
              <a:t>Versatile, Agile, Responsive</a:t>
            </a:r>
          </a:p>
          <a:p>
            <a:pPr algn="ctr"/>
            <a:r>
              <a:rPr lang="en-US" dirty="0">
                <a:solidFill>
                  <a:srgbClr val="000000"/>
                </a:solidFill>
              </a:rPr>
              <a:t>Virtual Photo </a:t>
            </a:r>
            <a:r>
              <a:rPr lang="en-US" dirty="0" smtClean="0">
                <a:solidFill>
                  <a:srgbClr val="000000"/>
                </a:solidFill>
              </a:rPr>
              <a:t>Albums</a:t>
            </a:r>
            <a:endParaRPr lang="en-US" dirty="0">
              <a:solidFill>
                <a:srgbClr val="000000"/>
              </a:solidFill>
            </a:endParaRPr>
          </a:p>
        </p:txBody>
      </p:sp>
      <p:sp>
        <p:nvSpPr>
          <p:cNvPr id="21" name="TextBox 20"/>
          <p:cNvSpPr txBox="1"/>
          <p:nvPr/>
        </p:nvSpPr>
        <p:spPr>
          <a:xfrm>
            <a:off x="-1587419" y="2371589"/>
            <a:ext cx="914400" cy="914400"/>
          </a:xfrm>
          <a:prstGeom prst="rect">
            <a:avLst/>
          </a:prstGeom>
        </p:spPr>
        <p:txBody>
          <a:bodyPr vert="horz" wrap="none" lIns="91440" tIns="45720" rIns="91440" bIns="45720" rtlCol="0" anchor="ctr">
            <a:normAutofit/>
          </a:bodyPr>
          <a:lstStyle/>
          <a:p>
            <a:endParaRPr lang="en-US" sz="3000" dirty="0" smtClean="0">
              <a:solidFill>
                <a:schemeClr val="bg1"/>
              </a:solidFill>
              <a:latin typeface="Arial" pitchFamily="34" charset="0"/>
              <a:cs typeface="Arial" pitchFamily="34" charset="0"/>
            </a:endParaRPr>
          </a:p>
        </p:txBody>
      </p:sp>
      <p:sp>
        <p:nvSpPr>
          <p:cNvPr id="25" name="TextBox 24"/>
          <p:cNvSpPr txBox="1"/>
          <p:nvPr/>
        </p:nvSpPr>
        <p:spPr>
          <a:xfrm>
            <a:off x="4800600" y="5715000"/>
            <a:ext cx="3886199" cy="553998"/>
          </a:xfrm>
          <a:prstGeom prst="rect">
            <a:avLst/>
          </a:prstGeom>
        </p:spPr>
        <p:txBody>
          <a:bodyPr vert="horz" wrap="square" lIns="91440" tIns="45720" rIns="91440" bIns="45720" rtlCol="0" anchor="ctr">
            <a:spAutoFit/>
          </a:bodyPr>
          <a:lstStyle/>
          <a:p>
            <a:pPr algn="ctr"/>
            <a:r>
              <a:rPr lang="en-US" sz="3000" b="1" dirty="0" smtClean="0">
                <a:latin typeface="Arial" pitchFamily="34" charset="0"/>
                <a:cs typeface="Arial" pitchFamily="34" charset="0"/>
              </a:rPr>
              <a:t>Compute Structure</a:t>
            </a:r>
          </a:p>
        </p:txBody>
      </p:sp>
      <p:sp>
        <p:nvSpPr>
          <p:cNvPr id="26" name="TextBox 25"/>
          <p:cNvSpPr txBox="1"/>
          <p:nvPr/>
        </p:nvSpPr>
        <p:spPr>
          <a:xfrm>
            <a:off x="609600" y="5715000"/>
            <a:ext cx="3886200" cy="553998"/>
          </a:xfrm>
          <a:prstGeom prst="rect">
            <a:avLst/>
          </a:prstGeom>
        </p:spPr>
        <p:txBody>
          <a:bodyPr vert="horz" wrap="square" lIns="91440" tIns="45720" rIns="91440" bIns="45720" rtlCol="0" anchor="ctr">
            <a:spAutoFit/>
          </a:bodyPr>
          <a:lstStyle/>
          <a:p>
            <a:pPr algn="ctr"/>
            <a:r>
              <a:rPr lang="en-US" sz="3000" b="1" dirty="0" smtClean="0">
                <a:latin typeface="Arial" pitchFamily="34" charset="0"/>
                <a:cs typeface="Arial" pitchFamily="34" charset="0"/>
              </a:rPr>
              <a:t>Impose Structure</a:t>
            </a:r>
          </a:p>
        </p:txBody>
      </p:sp>
    </p:spTree>
    <p:extLst>
      <p:ext uri="{BB962C8B-B14F-4D97-AF65-F5344CB8AC3E}">
        <p14:creationId xmlns:p14="http://schemas.microsoft.com/office/powerpoint/2010/main" val="1764523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D0CF52E0-8698-453E-ABE3-61049F838FA9}" type="slidenum">
              <a:rPr lang="en-US" smtClean="0"/>
              <a:t>22</a:t>
            </a:fld>
            <a:endParaRPr lang="en-US"/>
          </a:p>
        </p:txBody>
      </p:sp>
      <p:pic>
        <p:nvPicPr>
          <p:cNvPr id="4" name="Picture 3"/>
          <p:cNvPicPr>
            <a:picLocks noChangeAspect="1"/>
          </p:cNvPicPr>
          <p:nvPr/>
        </p:nvPicPr>
        <p:blipFill>
          <a:blip r:embed="rId2"/>
          <a:stretch>
            <a:fillRect/>
          </a:stretch>
        </p:blipFill>
        <p:spPr>
          <a:xfrm>
            <a:off x="2133600" y="1676400"/>
            <a:ext cx="4914900" cy="4292600"/>
          </a:xfrm>
          <a:prstGeom prst="rect">
            <a:avLst/>
          </a:prstGeom>
        </p:spPr>
      </p:pic>
    </p:spTree>
    <p:extLst>
      <p:ext uri="{BB962C8B-B14F-4D97-AF65-F5344CB8AC3E}">
        <p14:creationId xmlns:p14="http://schemas.microsoft.com/office/powerpoint/2010/main" val="1235205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0CF52E0-8698-453E-ABE3-61049F838FA9}" type="slidenum">
              <a:rPr lang="en-US" smtClean="0"/>
              <a:t>23</a:t>
            </a:fld>
            <a:endParaRPr lang="en-US"/>
          </a:p>
        </p:txBody>
      </p:sp>
      <p:sp>
        <p:nvSpPr>
          <p:cNvPr id="7" name="TextBox 6"/>
          <p:cNvSpPr txBox="1"/>
          <p:nvPr/>
        </p:nvSpPr>
        <p:spPr>
          <a:xfrm>
            <a:off x="634975" y="1580326"/>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0" y="342900"/>
            <a:ext cx="9144000" cy="6165606"/>
          </a:xfrm>
          <a:prstGeom prst="rect">
            <a:avLst/>
          </a:prstGeom>
        </p:spPr>
      </p:pic>
    </p:spTree>
    <p:extLst>
      <p:ext uri="{BB962C8B-B14F-4D97-AF65-F5344CB8AC3E}">
        <p14:creationId xmlns:p14="http://schemas.microsoft.com/office/powerpoint/2010/main" val="42697735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24</a:t>
            </a:fld>
            <a:endParaRPr lang="en-US"/>
          </a:p>
        </p:txBody>
      </p:sp>
      <p:sp>
        <p:nvSpPr>
          <p:cNvPr id="5" name="TextBox 4"/>
          <p:cNvSpPr txBox="1"/>
          <p:nvPr/>
        </p:nvSpPr>
        <p:spPr>
          <a:xfrm>
            <a:off x="533400" y="1981200"/>
            <a:ext cx="7391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rely on </a:t>
            </a:r>
            <a:r>
              <a:rPr lang="en-US" sz="2500" b="1" i="1" dirty="0" smtClean="0">
                <a:latin typeface="Arial" pitchFamily="34" charset="0"/>
                <a:cs typeface="Arial" pitchFamily="34" charset="0"/>
              </a:rPr>
              <a:t>‘Computing’</a:t>
            </a:r>
            <a:r>
              <a:rPr lang="en-US" sz="2500" dirty="0" smtClean="0">
                <a:latin typeface="Arial" pitchFamily="34" charset="0"/>
                <a:cs typeface="Arial" pitchFamily="34" charset="0"/>
              </a:rPr>
              <a:t> to extract the facts, relationships</a:t>
            </a:r>
            <a:br>
              <a:rPr lang="en-US" sz="2500" dirty="0" smtClean="0">
                <a:latin typeface="Arial" pitchFamily="34" charset="0"/>
                <a:cs typeface="Arial" pitchFamily="34" charset="0"/>
              </a:rPr>
            </a:br>
            <a:r>
              <a:rPr lang="en-US" sz="2500" dirty="0" smtClean="0">
                <a:latin typeface="Arial" pitchFamily="34" charset="0"/>
                <a:cs typeface="Arial" pitchFamily="34" charset="0"/>
              </a:rPr>
              <a:t>indicators and pointers.</a:t>
            </a:r>
          </a:p>
        </p:txBody>
      </p:sp>
      <p:sp>
        <p:nvSpPr>
          <p:cNvPr id="6" name="TextBox 5"/>
          <p:cNvSpPr txBox="1"/>
          <p:nvPr/>
        </p:nvSpPr>
        <p:spPr>
          <a:xfrm>
            <a:off x="1219200" y="31242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We can now store and </a:t>
            </a:r>
            <a:r>
              <a:rPr lang="en-US" sz="2500" dirty="0" err="1" smtClean="0">
                <a:latin typeface="Arial" pitchFamily="34" charset="0"/>
                <a:cs typeface="Arial" pitchFamily="34" charset="0"/>
              </a:rPr>
              <a:t>analyse</a:t>
            </a:r>
            <a:r>
              <a:rPr lang="en-US" sz="2500" dirty="0" smtClean="0">
                <a:latin typeface="Arial" pitchFamily="34" charset="0"/>
                <a:cs typeface="Arial" pitchFamily="34" charset="0"/>
              </a:rPr>
              <a:t> (continually)</a:t>
            </a:r>
          </a:p>
          <a:p>
            <a:r>
              <a:rPr lang="en-US" sz="2500" dirty="0" smtClean="0">
                <a:latin typeface="Arial" pitchFamily="34" charset="0"/>
                <a:cs typeface="Arial" pitchFamily="34" charset="0"/>
              </a:rPr>
              <a:t>more data than humans</a:t>
            </a:r>
            <a:r>
              <a:rPr lang="en-US" sz="2500" dirty="0">
                <a:latin typeface="Arial" pitchFamily="34" charset="0"/>
                <a:cs typeface="Arial" pitchFamily="34" charset="0"/>
              </a:rPr>
              <a:t> </a:t>
            </a:r>
            <a:r>
              <a:rPr lang="en-US" sz="2500" dirty="0" smtClean="0">
                <a:latin typeface="Arial" pitchFamily="34" charset="0"/>
                <a:cs typeface="Arial" pitchFamily="34" charset="0"/>
              </a:rPr>
              <a:t>can read in their lifetime!</a:t>
            </a:r>
          </a:p>
        </p:txBody>
      </p:sp>
      <p:pic>
        <p:nvPicPr>
          <p:cNvPr id="7" name="Picture 6"/>
          <p:cNvPicPr>
            <a:picLocks noChangeAspect="1"/>
          </p:cNvPicPr>
          <p:nvPr/>
        </p:nvPicPr>
        <p:blipFill>
          <a:blip r:embed="rId2"/>
          <a:stretch>
            <a:fillRect/>
          </a:stretch>
        </p:blipFill>
        <p:spPr>
          <a:xfrm>
            <a:off x="6019800" y="4191000"/>
            <a:ext cx="1536700" cy="2160161"/>
          </a:xfrm>
          <a:prstGeom prst="rect">
            <a:avLst/>
          </a:prstGeom>
        </p:spPr>
      </p:pic>
    </p:spTree>
    <p:extLst>
      <p:ext uri="{BB962C8B-B14F-4D97-AF65-F5344CB8AC3E}">
        <p14:creationId xmlns:p14="http://schemas.microsoft.com/office/powerpoint/2010/main" val="155990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Array</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25</a:t>
            </a:fld>
            <a:endParaRPr lang="en-US"/>
          </a:p>
        </p:txBody>
      </p:sp>
      <p:pic>
        <p:nvPicPr>
          <p:cNvPr id="4" name="Picture 3"/>
          <p:cNvPicPr>
            <a:picLocks noChangeAspect="1"/>
          </p:cNvPicPr>
          <p:nvPr/>
        </p:nvPicPr>
        <p:blipFill>
          <a:blip r:embed="rId2"/>
          <a:stretch>
            <a:fillRect/>
          </a:stretch>
        </p:blipFill>
        <p:spPr>
          <a:xfrm>
            <a:off x="381000" y="2209800"/>
            <a:ext cx="8534400" cy="2391870"/>
          </a:xfrm>
          <a:prstGeom prst="rect">
            <a:avLst/>
          </a:prstGeom>
        </p:spPr>
      </p:pic>
    </p:spTree>
    <p:extLst>
      <p:ext uri="{BB962C8B-B14F-4D97-AF65-F5344CB8AC3E}">
        <p14:creationId xmlns:p14="http://schemas.microsoft.com/office/powerpoint/2010/main" val="273782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Small Supercomputer…</a:t>
            </a:r>
            <a:endParaRPr lang="en-US" dirty="0"/>
          </a:p>
        </p:txBody>
      </p:sp>
      <p:sp>
        <p:nvSpPr>
          <p:cNvPr id="5" name="Slide Number Placeholder 4"/>
          <p:cNvSpPr>
            <a:spLocks noGrp="1"/>
          </p:cNvSpPr>
          <p:nvPr>
            <p:ph type="sldNum" sz="quarter" idx="12"/>
          </p:nvPr>
        </p:nvSpPr>
        <p:spPr/>
        <p:txBody>
          <a:bodyPr/>
          <a:lstStyle/>
          <a:p>
            <a:fld id="{C7D1A0E7-4A97-1C47-8B46-EC6E29B3339A}" type="slidenum">
              <a:rPr lang="en-US" smtClean="0"/>
              <a:t>26</a:t>
            </a:fld>
            <a:endParaRPr lang="en-US"/>
          </a:p>
        </p:txBody>
      </p:sp>
      <p:pic>
        <p:nvPicPr>
          <p:cNvPr id="28" name="Picture 27"/>
          <p:cNvPicPr>
            <a:picLocks noChangeAspect="1"/>
          </p:cNvPicPr>
          <p:nvPr/>
        </p:nvPicPr>
        <p:blipFill>
          <a:blip r:embed="rId3"/>
          <a:stretch>
            <a:fillRect/>
          </a:stretch>
        </p:blipFill>
        <p:spPr>
          <a:xfrm flipH="1">
            <a:off x="4419600" y="3124200"/>
            <a:ext cx="3095511" cy="2639476"/>
          </a:xfrm>
          <a:prstGeom prst="rect">
            <a:avLst/>
          </a:prstGeom>
        </p:spPr>
      </p:pic>
      <p:sp>
        <p:nvSpPr>
          <p:cNvPr id="12" name="TextBox 11"/>
          <p:cNvSpPr txBox="1"/>
          <p:nvPr/>
        </p:nvSpPr>
        <p:spPr>
          <a:xfrm rot="20460000">
            <a:off x="7318067" y="3044246"/>
            <a:ext cx="1415772" cy="1024896"/>
          </a:xfrm>
          <a:prstGeom prst="rect">
            <a:avLst/>
          </a:prstGeom>
          <a:scene3d>
            <a:camera prst="orthographicFront">
              <a:rot lat="762000" lon="17808000" rev="20634000"/>
            </a:camera>
            <a:lightRig rig="threePt" dir="t"/>
          </a:scene3d>
        </p:spPr>
        <p:txBody>
          <a:bodyPr vert="horz" wrap="none" lIns="91440" tIns="45720" rIns="91440" bIns="45720" rtlCol="0" anchor="ctr">
            <a:spAutoFit/>
          </a:bodyPr>
          <a:lstStyle/>
          <a:p>
            <a:pPr algn="ctr">
              <a:lnSpc>
                <a:spcPct val="70000"/>
              </a:lnSpc>
            </a:pPr>
            <a:r>
              <a:rPr lang="en-US" sz="4800" b="1" spc="-150" dirty="0" smtClean="0">
                <a:blipFill rotWithShape="0">
                  <a:blip r:embed="rId4"/>
                  <a:stretch>
                    <a:fillRect/>
                  </a:stretch>
                </a:blipFill>
                <a:latin typeface="Arial Black"/>
                <a:cs typeface="Arial Black"/>
              </a:rPr>
              <a:t>BIG</a:t>
            </a:r>
          </a:p>
          <a:p>
            <a:pPr algn="ctr">
              <a:lnSpc>
                <a:spcPct val="70000"/>
              </a:lnSpc>
            </a:pPr>
            <a:r>
              <a:rPr lang="en-US" sz="3600" spc="300" dirty="0" smtClean="0">
                <a:solidFill>
                  <a:srgbClr val="000000"/>
                </a:solidFill>
                <a:latin typeface="Helvetica Neue"/>
                <a:cs typeface="Helvetica Neue"/>
              </a:rPr>
              <a:t>DATA</a:t>
            </a:r>
          </a:p>
        </p:txBody>
      </p:sp>
      <p:grpSp>
        <p:nvGrpSpPr>
          <p:cNvPr id="13" name="Group 12"/>
          <p:cNvGrpSpPr/>
          <p:nvPr/>
        </p:nvGrpSpPr>
        <p:grpSpPr>
          <a:xfrm>
            <a:off x="7747275" y="1713158"/>
            <a:ext cx="1438124" cy="3876592"/>
            <a:chOff x="11620155" y="565841"/>
            <a:chExt cx="2161008" cy="5825189"/>
          </a:xfrm>
        </p:grpSpPr>
        <p:pic>
          <p:nvPicPr>
            <p:cNvPr id="2" name="Picture 1"/>
            <p:cNvPicPr>
              <a:picLocks noChangeAspect="1"/>
            </p:cNvPicPr>
            <p:nvPr/>
          </p:nvPicPr>
          <p:blipFill rotWithShape="1">
            <a:blip r:embed="rId5"/>
            <a:srcRect l="32693" t="15060" r="23350"/>
            <a:stretch/>
          </p:blipFill>
          <p:spPr>
            <a:xfrm>
              <a:off x="11620155" y="565841"/>
              <a:ext cx="2161008" cy="5825189"/>
            </a:xfrm>
            <a:prstGeom prst="rect">
              <a:avLst/>
            </a:prstGeom>
          </p:spPr>
        </p:pic>
        <p:sp>
          <p:nvSpPr>
            <p:cNvPr id="3" name="TextBox 2"/>
            <p:cNvSpPr txBox="1"/>
            <p:nvPr/>
          </p:nvSpPr>
          <p:spPr>
            <a:xfrm>
              <a:off x="11903980" y="4554767"/>
              <a:ext cx="355790" cy="461665"/>
            </a:xfrm>
            <a:prstGeom prst="rect">
              <a:avLst/>
            </a:prstGeom>
          </p:spPr>
          <p:txBody>
            <a:bodyPr vert="horz" wrap="none" lIns="91440" tIns="45720" rIns="91440" bIns="45720" rtlCol="0" anchor="ctr">
              <a:spAutoFit/>
            </a:bodyPr>
            <a:lstStyle/>
            <a:p>
              <a:pPr algn="r"/>
              <a:r>
                <a:rPr lang="en-US" sz="2400" b="1" spc="300" dirty="0" smtClean="0">
                  <a:solidFill>
                    <a:schemeClr val="bg1"/>
                  </a:solidFill>
                  <a:latin typeface="Helvetica Neue"/>
                  <a:cs typeface="Helvetica Neue"/>
                </a:rPr>
                <a:t>1</a:t>
              </a:r>
            </a:p>
          </p:txBody>
        </p:sp>
        <p:sp>
          <p:nvSpPr>
            <p:cNvPr id="14" name="TextBox 13"/>
            <p:cNvSpPr txBox="1"/>
            <p:nvPr/>
          </p:nvSpPr>
          <p:spPr>
            <a:xfrm>
              <a:off x="11903980" y="3260799"/>
              <a:ext cx="355790" cy="461665"/>
            </a:xfrm>
            <a:prstGeom prst="rect">
              <a:avLst/>
            </a:prstGeom>
          </p:spPr>
          <p:txBody>
            <a:bodyPr vert="horz" wrap="none" lIns="91440" tIns="45720" rIns="91440" bIns="45720" rtlCol="0" anchor="ctr">
              <a:spAutoFit/>
            </a:bodyPr>
            <a:lstStyle/>
            <a:p>
              <a:pPr algn="r"/>
              <a:r>
                <a:rPr lang="en-US" sz="2400" b="1" spc="300" dirty="0" smtClean="0">
                  <a:solidFill>
                    <a:schemeClr val="bg1"/>
                  </a:solidFill>
                  <a:latin typeface="Helvetica Neue"/>
                  <a:cs typeface="Helvetica Neue"/>
                </a:rPr>
                <a:t>2</a:t>
              </a:r>
            </a:p>
          </p:txBody>
        </p:sp>
        <p:sp>
          <p:nvSpPr>
            <p:cNvPr id="15" name="TextBox 14"/>
            <p:cNvSpPr txBox="1"/>
            <p:nvPr/>
          </p:nvSpPr>
          <p:spPr>
            <a:xfrm>
              <a:off x="11903980" y="1991832"/>
              <a:ext cx="355790" cy="461665"/>
            </a:xfrm>
            <a:prstGeom prst="rect">
              <a:avLst/>
            </a:prstGeom>
          </p:spPr>
          <p:txBody>
            <a:bodyPr vert="horz" wrap="none" lIns="91440" tIns="45720" rIns="91440" bIns="45720" rtlCol="0" anchor="ctr">
              <a:spAutoFit/>
            </a:bodyPr>
            <a:lstStyle/>
            <a:p>
              <a:pPr algn="r"/>
              <a:r>
                <a:rPr lang="en-US" sz="2400" b="1" spc="300" dirty="0" smtClean="0">
                  <a:solidFill>
                    <a:schemeClr val="bg1"/>
                  </a:solidFill>
                  <a:latin typeface="Helvetica Neue"/>
                  <a:cs typeface="Helvetica Neue"/>
                </a:rPr>
                <a:t>3</a:t>
              </a:r>
            </a:p>
          </p:txBody>
        </p:sp>
      </p:grpSp>
      <p:sp>
        <p:nvSpPr>
          <p:cNvPr id="8" name="Content Placeholder 7"/>
          <p:cNvSpPr>
            <a:spLocks noGrp="1"/>
          </p:cNvSpPr>
          <p:nvPr>
            <p:ph sz="half" idx="2"/>
          </p:nvPr>
        </p:nvSpPr>
        <p:spPr>
          <a:xfrm>
            <a:off x="291988" y="1631422"/>
            <a:ext cx="6897808" cy="3909963"/>
          </a:xfrm>
        </p:spPr>
        <p:txBody>
          <a:bodyPr>
            <a:noAutofit/>
          </a:bodyPr>
          <a:lstStyle/>
          <a:p>
            <a:pPr marL="265113" indent="-265113"/>
            <a:endParaRPr lang="en-US" sz="2000" dirty="0" smtClean="0"/>
          </a:p>
          <a:p>
            <a:pPr marL="265113" indent="-265113"/>
            <a:r>
              <a:rPr lang="en-US" sz="2000" dirty="0" smtClean="0"/>
              <a:t>6 physical servers</a:t>
            </a:r>
          </a:p>
          <a:p>
            <a:pPr marL="265113" indent="-265113"/>
            <a:r>
              <a:rPr lang="en-US" sz="2000" dirty="0" smtClean="0"/>
              <a:t>18 processors, 108 cores</a:t>
            </a:r>
          </a:p>
          <a:p>
            <a:pPr marL="265113" indent="-265113"/>
            <a:r>
              <a:rPr lang="en-US" sz="2000" dirty="0" smtClean="0"/>
              <a:t>36 TB storage</a:t>
            </a:r>
          </a:p>
          <a:p>
            <a:pPr marL="265113" indent="-265113"/>
            <a:r>
              <a:rPr lang="en-US" sz="2000" dirty="0" smtClean="0"/>
              <a:t>3x redundant storage</a:t>
            </a:r>
          </a:p>
          <a:p>
            <a:pPr marL="265113" indent="-265113"/>
            <a:r>
              <a:rPr lang="en-US" sz="2000" dirty="0" smtClean="0"/>
              <a:t>Existing infrastructure</a:t>
            </a:r>
          </a:p>
        </p:txBody>
      </p:sp>
      <p:sp>
        <p:nvSpPr>
          <p:cNvPr id="16" name="TextBox 15"/>
          <p:cNvSpPr txBox="1"/>
          <p:nvPr/>
        </p:nvSpPr>
        <p:spPr>
          <a:xfrm>
            <a:off x="4472956" y="5966761"/>
            <a:ext cx="3737694" cy="735933"/>
          </a:xfrm>
          <a:prstGeom prst="rect">
            <a:avLst/>
          </a:prstGeom>
        </p:spPr>
        <p:txBody>
          <a:bodyPr vert="horz" wrap="square" lIns="91440" tIns="45720" rIns="91440" bIns="45720" rtlCol="0" anchor="ctr">
            <a:normAutofit/>
          </a:bodyPr>
          <a:lstStyle/>
          <a:p>
            <a:r>
              <a:rPr lang="en-US" sz="2400" b="1" dirty="0" smtClean="0">
                <a:latin typeface="Arial" pitchFamily="34" charset="0"/>
                <a:cs typeface="Arial" pitchFamily="34" charset="0"/>
              </a:rPr>
              <a:t>Faster Time to Insight</a:t>
            </a:r>
          </a:p>
        </p:txBody>
      </p:sp>
      <p:pic>
        <p:nvPicPr>
          <p:cNvPr id="17" name="Picture 16"/>
          <p:cNvPicPr>
            <a:picLocks noChangeAspect="1"/>
          </p:cNvPicPr>
          <p:nvPr/>
        </p:nvPicPr>
        <p:blipFill>
          <a:blip r:embed="rId6"/>
          <a:stretch>
            <a:fillRect/>
          </a:stretch>
        </p:blipFill>
        <p:spPr>
          <a:xfrm>
            <a:off x="1219200" y="4648200"/>
            <a:ext cx="2209368" cy="1146886"/>
          </a:xfrm>
          <a:prstGeom prst="rect">
            <a:avLst/>
          </a:prstGeom>
          <a:ln>
            <a:solidFill>
              <a:schemeClr val="tx1"/>
            </a:solidFill>
          </a:ln>
        </p:spPr>
      </p:pic>
      <p:pic>
        <p:nvPicPr>
          <p:cNvPr id="18" name="Picture 17"/>
          <p:cNvPicPr>
            <a:picLocks noChangeAspect="1"/>
          </p:cNvPicPr>
          <p:nvPr/>
        </p:nvPicPr>
        <p:blipFill rotWithShape="1">
          <a:blip r:embed="rId7"/>
          <a:srcRect l="4748" r="4748" b="21553"/>
          <a:stretch/>
        </p:blipFill>
        <p:spPr>
          <a:xfrm>
            <a:off x="8246290" y="52357"/>
            <a:ext cx="888185" cy="62324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777618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Model</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27</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596237" y="3137070"/>
            <a:ext cx="1747490" cy="1767929"/>
          </a:xfrm>
          <a:prstGeom prst="rect">
            <a:avLst/>
          </a:prstGeom>
        </p:spPr>
      </p:pic>
      <p:pic>
        <p:nvPicPr>
          <p:cNvPr id="6" name="Picture 5"/>
          <p:cNvPicPr>
            <a:picLocks noChangeAspect="1"/>
          </p:cNvPicPr>
          <p:nvPr/>
        </p:nvPicPr>
        <p:blipFill>
          <a:blip r:embed="rId3"/>
          <a:stretch>
            <a:fillRect/>
          </a:stretch>
        </p:blipFill>
        <p:spPr>
          <a:xfrm>
            <a:off x="5142574" y="3387275"/>
            <a:ext cx="1462869" cy="1462869"/>
          </a:xfrm>
          <a:prstGeom prst="rect">
            <a:avLst/>
          </a:prstGeom>
        </p:spPr>
      </p:pic>
      <p:pic>
        <p:nvPicPr>
          <p:cNvPr id="7" name="Picture 6"/>
          <p:cNvPicPr>
            <a:picLocks noChangeAspect="1"/>
          </p:cNvPicPr>
          <p:nvPr/>
        </p:nvPicPr>
        <p:blipFill>
          <a:blip r:embed="rId4"/>
          <a:stretch>
            <a:fillRect/>
          </a:stretch>
        </p:blipFill>
        <p:spPr>
          <a:xfrm>
            <a:off x="7238548" y="3315112"/>
            <a:ext cx="1604057" cy="1604057"/>
          </a:xfrm>
          <a:prstGeom prst="rect">
            <a:avLst/>
          </a:prstGeom>
        </p:spPr>
      </p:pic>
      <p:sp>
        <p:nvSpPr>
          <p:cNvPr id="8" name="TextBox 7"/>
          <p:cNvSpPr txBox="1"/>
          <p:nvPr/>
        </p:nvSpPr>
        <p:spPr>
          <a:xfrm rot="3090543">
            <a:off x="387552" y="3025667"/>
            <a:ext cx="911277" cy="400110"/>
          </a:xfrm>
          <a:prstGeom prst="rect">
            <a:avLst/>
          </a:prstGeom>
        </p:spPr>
        <p:txBody>
          <a:bodyPr vert="horz" wrap="none" lIns="91440" tIns="45720" rIns="91440" bIns="45720" rtlCol="0" anchor="ctr">
            <a:spAutoFit/>
          </a:bodyPr>
          <a:lstStyle/>
          <a:p>
            <a:r>
              <a:rPr lang="en-US" sz="2000" dirty="0" smtClean="0">
                <a:solidFill>
                  <a:srgbClr val="000000"/>
                </a:solidFill>
                <a:latin typeface="Arial" pitchFamily="34" charset="0"/>
                <a:cs typeface="Arial" pitchFamily="34" charset="0"/>
              </a:rPr>
              <a:t>Forms</a:t>
            </a:r>
          </a:p>
        </p:txBody>
      </p:sp>
      <p:sp>
        <p:nvSpPr>
          <p:cNvPr id="9" name="TextBox 8"/>
          <p:cNvSpPr txBox="1"/>
          <p:nvPr/>
        </p:nvSpPr>
        <p:spPr>
          <a:xfrm rot="3894814">
            <a:off x="111035" y="2563928"/>
            <a:ext cx="1894870" cy="400110"/>
          </a:xfrm>
          <a:prstGeom prst="rect">
            <a:avLst/>
          </a:prstGeom>
        </p:spPr>
        <p:txBody>
          <a:bodyPr vert="horz" wrap="none" lIns="91440" tIns="45720" rIns="91440" bIns="45720" rtlCol="0" anchor="ctr">
            <a:spAutoFit/>
          </a:bodyPr>
          <a:lstStyle/>
          <a:p>
            <a:r>
              <a:rPr lang="en-US" sz="2000" dirty="0" smtClean="0">
                <a:solidFill>
                  <a:srgbClr val="000000"/>
                </a:solidFill>
                <a:latin typeface="Arial" pitchFamily="34" charset="0"/>
                <a:cs typeface="Arial" pitchFamily="34" charset="0"/>
              </a:rPr>
              <a:t>PHEMI Clinical</a:t>
            </a:r>
          </a:p>
        </p:txBody>
      </p:sp>
      <p:sp>
        <p:nvSpPr>
          <p:cNvPr id="10" name="TextBox 9"/>
          <p:cNvSpPr txBox="1"/>
          <p:nvPr/>
        </p:nvSpPr>
        <p:spPr>
          <a:xfrm rot="17104323">
            <a:off x="1044958" y="2611177"/>
            <a:ext cx="1510525" cy="400110"/>
          </a:xfrm>
          <a:prstGeom prst="rect">
            <a:avLst/>
          </a:prstGeom>
        </p:spPr>
        <p:txBody>
          <a:bodyPr vert="horz" wrap="none" lIns="91440" tIns="45720" rIns="91440" bIns="45720" rtlCol="0" anchor="ctr">
            <a:spAutoFit/>
          </a:bodyPr>
          <a:lstStyle/>
          <a:p>
            <a:r>
              <a:rPr lang="en-US" sz="2000" dirty="0" smtClean="0">
                <a:solidFill>
                  <a:srgbClr val="000000"/>
                </a:solidFill>
                <a:latin typeface="Arial" pitchFamily="34" charset="0"/>
                <a:cs typeface="Arial" pitchFamily="34" charset="0"/>
              </a:rPr>
              <a:t>Data Feeds</a:t>
            </a:r>
          </a:p>
        </p:txBody>
      </p:sp>
      <p:sp>
        <p:nvSpPr>
          <p:cNvPr id="11" name="TextBox 10"/>
          <p:cNvSpPr txBox="1"/>
          <p:nvPr/>
        </p:nvSpPr>
        <p:spPr>
          <a:xfrm rot="18935728">
            <a:off x="1551446" y="2800627"/>
            <a:ext cx="1609961" cy="400110"/>
          </a:xfrm>
          <a:prstGeom prst="rect">
            <a:avLst/>
          </a:prstGeom>
        </p:spPr>
        <p:txBody>
          <a:bodyPr vert="horz" wrap="none" lIns="91440" tIns="45720" rIns="91440" bIns="45720" rtlCol="0" anchor="ctr">
            <a:spAutoFit/>
          </a:bodyPr>
          <a:lstStyle/>
          <a:p>
            <a:r>
              <a:rPr lang="en-US" sz="2000" dirty="0" smtClean="0">
                <a:solidFill>
                  <a:srgbClr val="000000"/>
                </a:solidFill>
                <a:latin typeface="Arial" pitchFamily="34" charset="0"/>
                <a:cs typeface="Arial" pitchFamily="34" charset="0"/>
              </a:rPr>
              <a:t>File Transfer</a:t>
            </a:r>
          </a:p>
        </p:txBody>
      </p:sp>
      <p:pic>
        <p:nvPicPr>
          <p:cNvPr id="12" name="Picture 11"/>
          <p:cNvPicPr>
            <a:picLocks noChangeAspect="1"/>
          </p:cNvPicPr>
          <p:nvPr/>
        </p:nvPicPr>
        <p:blipFill>
          <a:blip r:embed="rId5"/>
          <a:stretch>
            <a:fillRect/>
          </a:stretch>
        </p:blipFill>
        <p:spPr>
          <a:xfrm>
            <a:off x="2667000" y="3429000"/>
            <a:ext cx="2105844" cy="1475999"/>
          </a:xfrm>
          <a:prstGeom prst="rect">
            <a:avLst/>
          </a:prstGeom>
        </p:spPr>
      </p:pic>
      <p:sp>
        <p:nvSpPr>
          <p:cNvPr id="13" name="TextBox 12"/>
          <p:cNvSpPr txBox="1"/>
          <p:nvPr/>
        </p:nvSpPr>
        <p:spPr>
          <a:xfrm>
            <a:off x="1066800" y="50292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Gather</a:t>
            </a:r>
          </a:p>
        </p:txBody>
      </p:sp>
      <p:sp>
        <p:nvSpPr>
          <p:cNvPr id="14" name="TextBox 13"/>
          <p:cNvSpPr txBox="1"/>
          <p:nvPr/>
        </p:nvSpPr>
        <p:spPr>
          <a:xfrm>
            <a:off x="2971800" y="52578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Store</a:t>
            </a:r>
          </a:p>
        </p:txBody>
      </p:sp>
      <p:sp>
        <p:nvSpPr>
          <p:cNvPr id="15" name="TextBox 14"/>
          <p:cNvSpPr txBox="1"/>
          <p:nvPr/>
        </p:nvSpPr>
        <p:spPr>
          <a:xfrm>
            <a:off x="5410200" y="54102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Calculate</a:t>
            </a:r>
          </a:p>
        </p:txBody>
      </p:sp>
      <p:sp>
        <p:nvSpPr>
          <p:cNvPr id="16" name="TextBox 15"/>
          <p:cNvSpPr txBox="1"/>
          <p:nvPr/>
        </p:nvSpPr>
        <p:spPr>
          <a:xfrm>
            <a:off x="7620000" y="5638800"/>
            <a:ext cx="914400" cy="914400"/>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Report</a:t>
            </a:r>
          </a:p>
        </p:txBody>
      </p:sp>
    </p:spTree>
    <p:extLst>
      <p:ext uri="{BB962C8B-B14F-4D97-AF65-F5344CB8AC3E}">
        <p14:creationId xmlns:p14="http://schemas.microsoft.com/office/powerpoint/2010/main" val="1416703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facts</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28</a:t>
            </a:fld>
            <a:endParaRPr lang="en-US"/>
          </a:p>
        </p:txBody>
      </p:sp>
      <p:sp>
        <p:nvSpPr>
          <p:cNvPr id="4" name="Rectangle 3"/>
          <p:cNvSpPr/>
          <p:nvPr/>
        </p:nvSpPr>
        <p:spPr>
          <a:xfrm>
            <a:off x="372987" y="2057400"/>
            <a:ext cx="4073758" cy="400110"/>
          </a:xfrm>
          <a:prstGeom prst="rect">
            <a:avLst/>
          </a:prstGeom>
        </p:spPr>
        <p:txBody>
          <a:bodyPr wrap="square">
            <a:spAutoFit/>
          </a:bodyPr>
          <a:lstStyle/>
          <a:p>
            <a:pPr algn="ctr"/>
            <a:r>
              <a:rPr lang="en-US" sz="2000" b="1" dirty="0">
                <a:latin typeface="Arial" pitchFamily="34" charset="0"/>
                <a:cs typeface="Arial" pitchFamily="34" charset="0"/>
              </a:rPr>
              <a:t>“</a:t>
            </a:r>
            <a:r>
              <a:rPr lang="en-US" sz="2000" b="1" dirty="0" smtClean="0">
                <a:latin typeface="Arial" pitchFamily="34" charset="0"/>
                <a:cs typeface="Arial" pitchFamily="34" charset="0"/>
              </a:rPr>
              <a:t>Big Data </a:t>
            </a:r>
            <a:r>
              <a:rPr lang="en-US" sz="2000" b="1" dirty="0">
                <a:latin typeface="Arial" pitchFamily="34" charset="0"/>
                <a:cs typeface="Arial" pitchFamily="34" charset="0"/>
              </a:rPr>
              <a:t>is now affordable”</a:t>
            </a:r>
          </a:p>
        </p:txBody>
      </p:sp>
      <p:sp>
        <p:nvSpPr>
          <p:cNvPr id="5" name="Rectangle 4"/>
          <p:cNvSpPr/>
          <p:nvPr/>
        </p:nvSpPr>
        <p:spPr>
          <a:xfrm>
            <a:off x="792834" y="2743200"/>
            <a:ext cx="7880215" cy="400110"/>
          </a:xfrm>
          <a:prstGeom prst="rect">
            <a:avLst/>
          </a:prstGeom>
        </p:spPr>
        <p:txBody>
          <a:bodyPr wrap="square">
            <a:spAutoFit/>
          </a:bodyPr>
          <a:lstStyle/>
          <a:p>
            <a:pPr algn="ctr"/>
            <a:r>
              <a:rPr lang="en-US" sz="2000" b="1" dirty="0">
                <a:latin typeface="Arial" pitchFamily="34" charset="0"/>
                <a:cs typeface="Arial" pitchFamily="34" charset="0"/>
              </a:rPr>
              <a:t>“</a:t>
            </a:r>
            <a:r>
              <a:rPr lang="en-US" sz="2000" b="1" dirty="0" smtClean="0">
                <a:latin typeface="Arial" pitchFamily="34" charset="0"/>
                <a:cs typeface="Arial" pitchFamily="34" charset="0"/>
              </a:rPr>
              <a:t>Big Data </a:t>
            </a:r>
            <a:r>
              <a:rPr lang="en-US" sz="2000" b="1" dirty="0">
                <a:latin typeface="Arial" pitchFamily="34" charset="0"/>
                <a:cs typeface="Arial" pitchFamily="34" charset="0"/>
              </a:rPr>
              <a:t>can be deployed </a:t>
            </a:r>
            <a:r>
              <a:rPr lang="en-US" sz="2000" b="1" dirty="0" smtClean="0">
                <a:latin typeface="Arial" pitchFamily="34" charset="0"/>
                <a:cs typeface="Arial" pitchFamily="34" charset="0"/>
              </a:rPr>
              <a:t>incrementally and iteratively”</a:t>
            </a:r>
            <a:endParaRPr lang="en-US" sz="2000" b="1" dirty="0">
              <a:latin typeface="Arial" pitchFamily="34" charset="0"/>
              <a:cs typeface="Arial" pitchFamily="34" charset="0"/>
            </a:endParaRPr>
          </a:p>
        </p:txBody>
      </p:sp>
      <p:sp>
        <p:nvSpPr>
          <p:cNvPr id="6" name="Rectangle 5"/>
          <p:cNvSpPr/>
          <p:nvPr/>
        </p:nvSpPr>
        <p:spPr>
          <a:xfrm>
            <a:off x="1905000" y="3429000"/>
            <a:ext cx="6781800" cy="400110"/>
          </a:xfrm>
          <a:prstGeom prst="rect">
            <a:avLst/>
          </a:prstGeom>
        </p:spPr>
        <p:txBody>
          <a:bodyPr wrap="square">
            <a:spAutoFit/>
          </a:bodyPr>
          <a:lstStyle/>
          <a:p>
            <a:pPr algn="ctr"/>
            <a:r>
              <a:rPr lang="en-US" sz="2000" b="1" dirty="0">
                <a:latin typeface="Arial" pitchFamily="34" charset="0"/>
                <a:cs typeface="Arial" pitchFamily="34" charset="0"/>
              </a:rPr>
              <a:t>“</a:t>
            </a:r>
            <a:r>
              <a:rPr lang="en-US" sz="2000" b="1" dirty="0" smtClean="0">
                <a:latin typeface="Arial" pitchFamily="34" charset="0"/>
                <a:cs typeface="Arial" pitchFamily="34" charset="0"/>
              </a:rPr>
              <a:t>Big Data doesn’t have to be large amounts of data”</a:t>
            </a:r>
            <a:endParaRPr lang="en-US" sz="2000" b="1" dirty="0">
              <a:latin typeface="Arial" pitchFamily="34" charset="0"/>
              <a:cs typeface="Arial" pitchFamily="34" charset="0"/>
            </a:endParaRPr>
          </a:p>
        </p:txBody>
      </p:sp>
      <p:sp>
        <p:nvSpPr>
          <p:cNvPr id="7" name="Rectangle 6"/>
          <p:cNvSpPr/>
          <p:nvPr/>
        </p:nvSpPr>
        <p:spPr>
          <a:xfrm>
            <a:off x="397198" y="4267200"/>
            <a:ext cx="5315402" cy="707886"/>
          </a:xfrm>
          <a:prstGeom prst="rect">
            <a:avLst/>
          </a:prstGeom>
        </p:spPr>
        <p:txBody>
          <a:bodyPr wrap="none">
            <a:spAutoFit/>
          </a:bodyPr>
          <a:lstStyle/>
          <a:p>
            <a:pPr algn="ctr"/>
            <a:r>
              <a:rPr lang="en-US" sz="2000" b="1" dirty="0">
                <a:latin typeface="Arial" pitchFamily="34" charset="0"/>
                <a:cs typeface="Arial" pitchFamily="34" charset="0"/>
              </a:rPr>
              <a:t>“</a:t>
            </a:r>
            <a:r>
              <a:rPr lang="en-US" sz="2000" b="1" dirty="0" smtClean="0">
                <a:latin typeface="Arial" pitchFamily="34" charset="0"/>
                <a:cs typeface="Arial" pitchFamily="34" charset="0"/>
              </a:rPr>
              <a:t>Big Data challenges human perceptions”</a:t>
            </a:r>
            <a:br>
              <a:rPr lang="en-US" sz="2000" b="1" dirty="0" smtClean="0">
                <a:latin typeface="Arial" pitchFamily="34" charset="0"/>
                <a:cs typeface="Arial" pitchFamily="34" charset="0"/>
              </a:rPr>
            </a:br>
            <a:endParaRPr lang="en-US" sz="2000" b="1" dirty="0">
              <a:latin typeface="Arial" pitchFamily="34" charset="0"/>
              <a:cs typeface="Arial" pitchFamily="34" charset="0"/>
            </a:endParaRPr>
          </a:p>
        </p:txBody>
      </p:sp>
      <p:pic>
        <p:nvPicPr>
          <p:cNvPr id="9" name="Picture 8"/>
          <p:cNvPicPr>
            <a:picLocks noChangeAspect="1"/>
          </p:cNvPicPr>
          <p:nvPr/>
        </p:nvPicPr>
        <p:blipFill>
          <a:blip r:embed="rId2"/>
          <a:stretch>
            <a:fillRect/>
          </a:stretch>
        </p:blipFill>
        <p:spPr>
          <a:xfrm>
            <a:off x="3428999" y="4572000"/>
            <a:ext cx="5704511" cy="1968500"/>
          </a:xfrm>
          <a:prstGeom prst="rect">
            <a:avLst/>
          </a:prstGeom>
        </p:spPr>
      </p:pic>
    </p:spTree>
    <p:extLst>
      <p:ext uri="{BB962C8B-B14F-4D97-AF65-F5344CB8AC3E}">
        <p14:creationId xmlns:p14="http://schemas.microsoft.com/office/powerpoint/2010/main" val="203743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Underpinnings</a:t>
            </a:r>
            <a:endParaRPr lang="en-US" dirty="0"/>
          </a:p>
        </p:txBody>
      </p:sp>
      <p:sp>
        <p:nvSpPr>
          <p:cNvPr id="3" name="Content Placeholder 2"/>
          <p:cNvSpPr>
            <a:spLocks noGrp="1"/>
          </p:cNvSpPr>
          <p:nvPr>
            <p:ph idx="1"/>
          </p:nvPr>
        </p:nvSpPr>
        <p:spPr>
          <a:xfrm>
            <a:off x="1219200" y="1905000"/>
            <a:ext cx="6705600" cy="3886200"/>
          </a:xfrm>
        </p:spPr>
        <p:txBody>
          <a:bodyPr>
            <a:normAutofit fontScale="85000" lnSpcReduction="10000"/>
          </a:bodyPr>
          <a:lstStyle/>
          <a:p>
            <a:r>
              <a:rPr lang="en-US" dirty="0" smtClean="0"/>
              <a:t>Commodity hardware</a:t>
            </a:r>
          </a:p>
          <a:p>
            <a:r>
              <a:rPr lang="en-US" dirty="0" smtClean="0"/>
              <a:t>Cheap compute – free storage</a:t>
            </a:r>
          </a:p>
          <a:p>
            <a:r>
              <a:rPr lang="en-US" dirty="0" smtClean="0"/>
              <a:t>Big Data file systems e.g. </a:t>
            </a:r>
            <a:r>
              <a:rPr lang="en-US" dirty="0" err="1" smtClean="0"/>
              <a:t>Hadoop</a:t>
            </a:r>
            <a:endParaRPr lang="en-US" dirty="0" smtClean="0"/>
          </a:p>
          <a:p>
            <a:r>
              <a:rPr lang="en-US" dirty="0" err="1" smtClean="0"/>
              <a:t>MapReduce</a:t>
            </a:r>
            <a:r>
              <a:rPr lang="en-US" dirty="0" smtClean="0"/>
              <a:t> (parallel processing)</a:t>
            </a:r>
          </a:p>
          <a:p>
            <a:r>
              <a:rPr lang="en-US" dirty="0" err="1" smtClean="0"/>
              <a:t>Scaleable</a:t>
            </a:r>
            <a:r>
              <a:rPr lang="en-US" dirty="0" smtClean="0"/>
              <a:t> analytics</a:t>
            </a:r>
          </a:p>
          <a:p>
            <a:r>
              <a:rPr lang="en-US" dirty="0" smtClean="0"/>
              <a:t>Data </a:t>
            </a:r>
            <a:r>
              <a:rPr lang="en-US" dirty="0" err="1" smtClean="0"/>
              <a:t>centres</a:t>
            </a:r>
            <a:r>
              <a:rPr lang="en-US" dirty="0" smtClean="0"/>
              <a:t>, high speed interconnect</a:t>
            </a:r>
          </a:p>
          <a:p>
            <a:r>
              <a:rPr lang="en-US" dirty="0" smtClean="0"/>
              <a:t>SAS models</a:t>
            </a:r>
          </a:p>
          <a:p>
            <a:r>
              <a:rPr lang="en-US" dirty="0" smtClean="0"/>
              <a:t>Security, privacy, reliability</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29</a:t>
            </a:fld>
            <a:endParaRPr lang="en-US"/>
          </a:p>
        </p:txBody>
      </p:sp>
    </p:spTree>
    <p:extLst>
      <p:ext uri="{BB962C8B-B14F-4D97-AF65-F5344CB8AC3E}">
        <p14:creationId xmlns:p14="http://schemas.microsoft.com/office/powerpoint/2010/main" val="422567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r>
              <a:rPr lang="en-US" dirty="0"/>
              <a:t> </a:t>
            </a:r>
            <a:r>
              <a:rPr lang="en-US" dirty="0" smtClean="0"/>
              <a:t>as a Strategic Asset</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3</a:t>
            </a:fld>
            <a:endParaRPr lang="en-US"/>
          </a:p>
        </p:txBody>
      </p:sp>
      <p:sp>
        <p:nvSpPr>
          <p:cNvPr id="4" name="TextBox 3"/>
          <p:cNvSpPr txBox="1"/>
          <p:nvPr/>
        </p:nvSpPr>
        <p:spPr>
          <a:xfrm>
            <a:off x="990600" y="2057400"/>
            <a:ext cx="914400" cy="914400"/>
          </a:xfrm>
          <a:prstGeom prst="rect">
            <a:avLst/>
          </a:prstGeom>
        </p:spPr>
        <p:txBody>
          <a:bodyPr vert="horz" wrap="none" lIns="91440" tIns="45720" rIns="91440" bIns="45720" rtlCol="0" anchor="ctr">
            <a:normAutofit/>
          </a:bodyPr>
          <a:lstStyle/>
          <a:p>
            <a:r>
              <a:rPr lang="en-US" sz="2500" dirty="0" smtClean="0">
                <a:latin typeface="Arial" pitchFamily="34" charset="0"/>
                <a:cs typeface="Arial" pitchFamily="34" charset="0"/>
              </a:rPr>
              <a:t>Big Data is an immense Strategic Asset</a:t>
            </a:r>
          </a:p>
        </p:txBody>
      </p:sp>
      <p:sp>
        <p:nvSpPr>
          <p:cNvPr id="6" name="TextBox 5"/>
          <p:cNvSpPr txBox="1"/>
          <p:nvPr/>
        </p:nvSpPr>
        <p:spPr>
          <a:xfrm>
            <a:off x="1371600" y="3048000"/>
            <a:ext cx="7162800" cy="609600"/>
          </a:xfrm>
          <a:prstGeom prst="rect">
            <a:avLst/>
          </a:prstGeom>
        </p:spPr>
        <p:txBody>
          <a:bodyPr vert="horz" wrap="square" lIns="91440" tIns="45720" rIns="91440" bIns="45720" rtlCol="0" anchor="ctr">
            <a:noAutofit/>
          </a:bodyPr>
          <a:lstStyle/>
          <a:p>
            <a:r>
              <a:rPr lang="en-US" sz="3200" b="1" i="1" baseline="30000" dirty="0" smtClean="0">
                <a:latin typeface="Arial" pitchFamily="34" charset="0"/>
                <a:cs typeface="Arial" pitchFamily="34" charset="0"/>
              </a:rPr>
              <a:t>“Digital Government: Build a 21st Century Platform to Better Serve The American People.</a:t>
            </a:r>
          </a:p>
        </p:txBody>
      </p:sp>
      <p:sp>
        <p:nvSpPr>
          <p:cNvPr id="7" name="TextBox 6"/>
          <p:cNvSpPr txBox="1"/>
          <p:nvPr/>
        </p:nvSpPr>
        <p:spPr>
          <a:xfrm>
            <a:off x="1828800" y="3581400"/>
            <a:ext cx="6629400" cy="609600"/>
          </a:xfrm>
          <a:prstGeom prst="rect">
            <a:avLst/>
          </a:prstGeom>
        </p:spPr>
        <p:txBody>
          <a:bodyPr vert="horz" wrap="square" lIns="91440" tIns="45720" rIns="91440" bIns="45720" rtlCol="0" anchor="ctr">
            <a:normAutofit/>
          </a:bodyPr>
          <a:lstStyle/>
          <a:p>
            <a:r>
              <a:rPr lang="en-US" sz="1400" dirty="0" smtClean="0">
                <a:latin typeface="Arial" pitchFamily="34" charset="0"/>
                <a:cs typeface="Arial" pitchFamily="34" charset="0"/>
              </a:rPr>
              <a:t>Harnessing Big Data – White House Strategy 23</a:t>
            </a:r>
            <a:r>
              <a:rPr lang="en-US" sz="1400" baseline="30000" dirty="0" smtClean="0">
                <a:latin typeface="Arial" pitchFamily="34" charset="0"/>
                <a:cs typeface="Arial" pitchFamily="34" charset="0"/>
              </a:rPr>
              <a:t>rd</a:t>
            </a:r>
            <a:r>
              <a:rPr lang="en-US" sz="1400" dirty="0" smtClean="0">
                <a:latin typeface="Arial" pitchFamily="34" charset="0"/>
                <a:cs typeface="Arial" pitchFamily="34" charset="0"/>
              </a:rPr>
              <a:t>  May 2012</a:t>
            </a:r>
          </a:p>
        </p:txBody>
      </p:sp>
      <p:sp>
        <p:nvSpPr>
          <p:cNvPr id="8" name="TextBox 7"/>
          <p:cNvSpPr txBox="1"/>
          <p:nvPr/>
        </p:nvSpPr>
        <p:spPr>
          <a:xfrm>
            <a:off x="2514600" y="4953000"/>
            <a:ext cx="4572000" cy="762000"/>
          </a:xfrm>
          <a:prstGeom prst="rect">
            <a:avLst/>
          </a:prstGeom>
        </p:spPr>
        <p:txBody>
          <a:bodyPr vert="horz" wrap="square" lIns="91440" tIns="45720" rIns="91440" bIns="45720" rtlCol="0" anchor="ctr">
            <a:normAutofit/>
          </a:bodyPr>
          <a:lstStyle/>
          <a:p>
            <a:pPr algn="ctr"/>
            <a:endParaRPr lang="en-US" sz="2500" b="1" dirty="0" smtClean="0">
              <a:latin typeface="Arial" pitchFamily="34" charset="0"/>
              <a:cs typeface="Arial" pitchFamily="34" charset="0"/>
            </a:endParaRPr>
          </a:p>
        </p:txBody>
      </p:sp>
      <p:pic>
        <p:nvPicPr>
          <p:cNvPr id="9" name="Picture 8"/>
          <p:cNvPicPr>
            <a:picLocks noChangeAspect="1"/>
          </p:cNvPicPr>
          <p:nvPr/>
        </p:nvPicPr>
        <p:blipFill>
          <a:blip r:embed="rId2"/>
          <a:stretch>
            <a:fillRect/>
          </a:stretch>
        </p:blipFill>
        <p:spPr>
          <a:xfrm>
            <a:off x="3352800" y="4343400"/>
            <a:ext cx="2743200" cy="2057400"/>
          </a:xfrm>
          <a:prstGeom prst="rect">
            <a:avLst/>
          </a:prstGeom>
        </p:spPr>
      </p:pic>
    </p:spTree>
    <p:extLst>
      <p:ext uri="{BB962C8B-B14F-4D97-AF65-F5344CB8AC3E}">
        <p14:creationId xmlns:p14="http://schemas.microsoft.com/office/powerpoint/2010/main" val="3301465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30</a:t>
            </a:fld>
            <a:endParaRPr lang="en-US"/>
          </a:p>
        </p:txBody>
      </p:sp>
      <p:pic>
        <p:nvPicPr>
          <p:cNvPr id="5" name="Picture 4"/>
          <p:cNvPicPr>
            <a:picLocks noChangeAspect="1"/>
          </p:cNvPicPr>
          <p:nvPr/>
        </p:nvPicPr>
        <p:blipFill>
          <a:blip r:embed="rId2"/>
          <a:stretch>
            <a:fillRect/>
          </a:stretch>
        </p:blipFill>
        <p:spPr>
          <a:xfrm>
            <a:off x="1752600" y="1752600"/>
            <a:ext cx="5501640" cy="4343400"/>
          </a:xfrm>
          <a:prstGeom prst="rect">
            <a:avLst/>
          </a:prstGeom>
          <a:noFill/>
          <a:ln>
            <a:noFill/>
          </a:ln>
        </p:spPr>
      </p:pic>
    </p:spTree>
    <p:extLst>
      <p:ext uri="{BB962C8B-B14F-4D97-AF65-F5344CB8AC3E}">
        <p14:creationId xmlns:p14="http://schemas.microsoft.com/office/powerpoint/2010/main" val="1561734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31</a:t>
            </a:fld>
            <a:endParaRPr lang="en-US"/>
          </a:p>
        </p:txBody>
      </p:sp>
      <p:sp>
        <p:nvSpPr>
          <p:cNvPr id="4" name="TextBox 3"/>
          <p:cNvSpPr txBox="1"/>
          <p:nvPr/>
        </p:nvSpPr>
        <p:spPr>
          <a:xfrm>
            <a:off x="1725799" y="978304"/>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
        <p:nvSpPr>
          <p:cNvPr id="7" name="TextBox 6"/>
          <p:cNvSpPr txBox="1"/>
          <p:nvPr/>
        </p:nvSpPr>
        <p:spPr>
          <a:xfrm>
            <a:off x="1828800" y="2971800"/>
            <a:ext cx="5105400" cy="914400"/>
          </a:xfrm>
          <a:prstGeom prst="rect">
            <a:avLst/>
          </a:prstGeom>
        </p:spPr>
        <p:txBody>
          <a:bodyPr vert="horz" wrap="none" lIns="91440" tIns="45720" rIns="91440" bIns="45720" rtlCol="0" anchor="ctr">
            <a:normAutofit/>
          </a:bodyPr>
          <a:lstStyle/>
          <a:p>
            <a:pPr algn="ctr"/>
            <a:r>
              <a:rPr lang="en-US" sz="4000" dirty="0" smtClean="0">
                <a:latin typeface="Arial" pitchFamily="34" charset="0"/>
                <a:cs typeface="Arial" pitchFamily="34" charset="0"/>
              </a:rPr>
              <a:t>Data </a:t>
            </a:r>
            <a:r>
              <a:rPr lang="en-US" sz="4000" dirty="0" smtClean="0">
                <a:latin typeface="Arial" pitchFamily="34" charset="0"/>
                <a:cs typeface="Arial" pitchFamily="34" charset="0"/>
                <a:sym typeface="Wingdings"/>
              </a:rPr>
              <a:t> Information  Knowledge</a:t>
            </a:r>
            <a:endParaRPr lang="en-US" sz="4000" dirty="0" smtClean="0">
              <a:latin typeface="Arial" pitchFamily="34" charset="0"/>
              <a:cs typeface="Arial" pitchFamily="34" charset="0"/>
            </a:endParaRPr>
          </a:p>
        </p:txBody>
      </p:sp>
      <p:sp>
        <p:nvSpPr>
          <p:cNvPr id="6" name="TextBox 5"/>
          <p:cNvSpPr txBox="1"/>
          <p:nvPr/>
        </p:nvSpPr>
        <p:spPr>
          <a:xfrm>
            <a:off x="1828800" y="4267200"/>
            <a:ext cx="5105400" cy="914400"/>
          </a:xfrm>
          <a:prstGeom prst="rect">
            <a:avLst/>
          </a:prstGeom>
        </p:spPr>
        <p:txBody>
          <a:bodyPr vert="horz" wrap="none" lIns="91440" tIns="45720" rIns="91440" bIns="45720" rtlCol="0" anchor="ctr">
            <a:normAutofit/>
          </a:bodyPr>
          <a:lstStyle/>
          <a:p>
            <a:pPr algn="ctr"/>
            <a:r>
              <a:rPr lang="en-US" sz="4000" dirty="0" smtClean="0">
                <a:latin typeface="Arial" pitchFamily="34" charset="0"/>
                <a:cs typeface="Arial" pitchFamily="34" charset="0"/>
              </a:rPr>
              <a:t>Visualization -&gt; Storytelling</a:t>
            </a:r>
          </a:p>
        </p:txBody>
      </p:sp>
    </p:spTree>
    <p:extLst>
      <p:ext uri="{BB962C8B-B14F-4D97-AF65-F5344CB8AC3E}">
        <p14:creationId xmlns:p14="http://schemas.microsoft.com/office/powerpoint/2010/main" val="309204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will enable</a:t>
            </a:r>
            <a:endParaRPr lang="en-US" dirty="0"/>
          </a:p>
        </p:txBody>
      </p:sp>
      <p:sp>
        <p:nvSpPr>
          <p:cNvPr id="4" name="Slide Number Placeholder 3"/>
          <p:cNvSpPr>
            <a:spLocks noGrp="1"/>
          </p:cNvSpPr>
          <p:nvPr>
            <p:ph type="sldNum" sz="quarter" idx="12"/>
          </p:nvPr>
        </p:nvSpPr>
        <p:spPr/>
        <p:txBody>
          <a:bodyPr/>
          <a:lstStyle/>
          <a:p>
            <a:fld id="{D0CF52E0-8698-453E-ABE3-61049F838FA9}" type="slidenum">
              <a:rPr lang="en-US" smtClean="0"/>
              <a:t>32</a:t>
            </a:fld>
            <a:endParaRPr lang="en-US"/>
          </a:p>
        </p:txBody>
      </p:sp>
      <p:sp>
        <p:nvSpPr>
          <p:cNvPr id="5" name="TextBox 4"/>
          <p:cNvSpPr txBox="1"/>
          <p:nvPr/>
        </p:nvSpPr>
        <p:spPr>
          <a:xfrm>
            <a:off x="1066800" y="2209800"/>
            <a:ext cx="6705600" cy="3886200"/>
          </a:xfrm>
          <a:prstGeom prst="rect">
            <a:avLst/>
          </a:prstGeom>
        </p:spPr>
        <p:txBody>
          <a:bodyPr vert="horz" wrap="square" lIns="91440" tIns="45720" rIns="91440" bIns="45720" rtlCol="0" anchor="ctr">
            <a:normAutofit/>
          </a:bodyPr>
          <a:lstStyle/>
          <a:p>
            <a:pPr marL="342900" indent="-342900">
              <a:buFont typeface="Arial"/>
              <a:buChar char="•"/>
            </a:pPr>
            <a:r>
              <a:rPr lang="en-US" sz="2800" dirty="0" smtClean="0">
                <a:latin typeface="Arial" pitchFamily="34" charset="0"/>
                <a:cs typeface="Arial" pitchFamily="34" charset="0"/>
              </a:rPr>
              <a:t>Privacy by design</a:t>
            </a:r>
          </a:p>
          <a:p>
            <a:pPr marL="342900" indent="-342900">
              <a:buFont typeface="Arial"/>
              <a:buChar char="•"/>
            </a:pPr>
            <a:r>
              <a:rPr lang="en-US" sz="2800" dirty="0" smtClean="0">
                <a:latin typeface="Arial" pitchFamily="34" charset="0"/>
                <a:cs typeface="Arial" pitchFamily="34" charset="0"/>
              </a:rPr>
              <a:t>Correlation, not search</a:t>
            </a:r>
          </a:p>
          <a:p>
            <a:pPr marL="342900" indent="-342900">
              <a:buFont typeface="Arial"/>
              <a:buChar char="•"/>
            </a:pPr>
            <a:r>
              <a:rPr lang="en-US" sz="2800" dirty="0" smtClean="0">
                <a:latin typeface="Arial" pitchFamily="34" charset="0"/>
                <a:cs typeface="Arial" pitchFamily="34" charset="0"/>
              </a:rPr>
              <a:t>Unlocking the future value of data</a:t>
            </a:r>
          </a:p>
          <a:p>
            <a:pPr marL="342900" indent="-342900">
              <a:buFont typeface="Arial"/>
              <a:buChar char="•"/>
            </a:pPr>
            <a:r>
              <a:rPr lang="en-US" sz="2800" dirty="0" smtClean="0">
                <a:latin typeface="Arial" pitchFamily="34" charset="0"/>
                <a:cs typeface="Arial" pitchFamily="34" charset="0"/>
              </a:rPr>
              <a:t>Machines to do the heavy lifting</a:t>
            </a:r>
          </a:p>
          <a:p>
            <a:pPr marL="342900" indent="-342900">
              <a:buFont typeface="Arial"/>
              <a:buChar char="•"/>
            </a:pPr>
            <a:r>
              <a:rPr lang="en-US" sz="2800" dirty="0" smtClean="0">
                <a:latin typeface="Arial" pitchFamily="34" charset="0"/>
                <a:cs typeface="Arial" pitchFamily="34" charset="0"/>
              </a:rPr>
              <a:t>Curiosity based research</a:t>
            </a:r>
          </a:p>
          <a:p>
            <a:pPr marL="342900" indent="-342900">
              <a:buFont typeface="Arial"/>
              <a:buChar char="•"/>
            </a:pPr>
            <a:r>
              <a:rPr lang="en-US" sz="2800" dirty="0" smtClean="0">
                <a:latin typeface="Arial" pitchFamily="34" charset="0"/>
                <a:cs typeface="Arial" pitchFamily="34" charset="0"/>
              </a:rPr>
              <a:t>Federated data sharing</a:t>
            </a:r>
          </a:p>
          <a:p>
            <a:pPr marL="342900" indent="-342900">
              <a:buFont typeface="Arial"/>
              <a:buChar char="•"/>
            </a:pPr>
            <a:r>
              <a:rPr lang="en-US" sz="2800" dirty="0">
                <a:latin typeface="Arial" pitchFamily="34" charset="0"/>
                <a:cs typeface="Arial" pitchFamily="34" charset="0"/>
              </a:rPr>
              <a:t>Reduced </a:t>
            </a:r>
            <a:r>
              <a:rPr lang="en-US" sz="2800" dirty="0" err="1" smtClean="0">
                <a:latin typeface="Arial" pitchFamily="34" charset="0"/>
                <a:cs typeface="Arial" pitchFamily="34" charset="0"/>
              </a:rPr>
              <a:t>anonymization</a:t>
            </a:r>
            <a:endParaRPr lang="en-US" sz="2800" dirty="0" smtClean="0">
              <a:latin typeface="Arial" pitchFamily="34" charset="0"/>
              <a:cs typeface="Arial" pitchFamily="34" charset="0"/>
            </a:endParaRPr>
          </a:p>
          <a:p>
            <a:pPr marL="342900" indent="-342900">
              <a:buFont typeface="Arial"/>
              <a:buChar char="•"/>
            </a:pPr>
            <a:r>
              <a:rPr lang="en-US" sz="2800" dirty="0" smtClean="0">
                <a:latin typeface="Arial" pitchFamily="34" charset="0"/>
                <a:cs typeface="Arial" pitchFamily="34" charset="0"/>
              </a:rPr>
              <a:t>Requirements </a:t>
            </a:r>
            <a:r>
              <a:rPr lang="en-US" sz="2800" dirty="0">
                <a:latin typeface="Arial" pitchFamily="34" charset="0"/>
                <a:cs typeface="Arial" pitchFamily="34" charset="0"/>
              </a:rPr>
              <a:t>are usually hindsight</a:t>
            </a:r>
          </a:p>
          <a:p>
            <a:pPr marL="342900" indent="-342900">
              <a:buFont typeface="Arial"/>
              <a:buChar char="•"/>
            </a:pPr>
            <a:endParaRPr lang="en-US" sz="2800" dirty="0" smtClean="0">
              <a:latin typeface="Arial" pitchFamily="34" charset="0"/>
              <a:cs typeface="Arial" pitchFamily="34" charset="0"/>
            </a:endParaRPr>
          </a:p>
          <a:p>
            <a:pPr marL="342900" indent="-342900">
              <a:buFont typeface="Arial"/>
              <a:buChar char="•"/>
            </a:pPr>
            <a:endParaRPr lang="en-US" sz="2800" dirty="0" smtClean="0">
              <a:latin typeface="Arial" pitchFamily="34" charset="0"/>
              <a:cs typeface="Arial" pitchFamily="34" charset="0"/>
            </a:endParaRPr>
          </a:p>
          <a:p>
            <a:pPr marL="342900" indent="-342900">
              <a:buFont typeface="Arial"/>
              <a:buChar char="•"/>
            </a:pPr>
            <a:endParaRPr lang="en-US" sz="2800" dirty="0" smtClean="0">
              <a:latin typeface="Arial" pitchFamily="34" charset="0"/>
              <a:cs typeface="Arial" pitchFamily="34" charset="0"/>
            </a:endParaRPr>
          </a:p>
        </p:txBody>
      </p:sp>
    </p:spTree>
    <p:extLst>
      <p:ext uri="{BB962C8B-B14F-4D97-AF65-F5344CB8AC3E}">
        <p14:creationId xmlns:p14="http://schemas.microsoft.com/office/powerpoint/2010/main" val="152025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_with_health_syste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281" y="1545879"/>
            <a:ext cx="7322719" cy="3182236"/>
          </a:xfrm>
          <a:prstGeom prst="rect">
            <a:avLst/>
          </a:prstGeom>
        </p:spPr>
      </p:pic>
      <p:sp>
        <p:nvSpPr>
          <p:cNvPr id="3" name="Rectangle 2"/>
          <p:cNvSpPr/>
          <p:nvPr/>
        </p:nvSpPr>
        <p:spPr>
          <a:xfrm>
            <a:off x="3048000" y="4667071"/>
            <a:ext cx="4800600" cy="1292662"/>
          </a:xfrm>
          <a:prstGeom prst="rect">
            <a:avLst/>
          </a:prstGeom>
        </p:spPr>
        <p:txBody>
          <a:bodyPr wrap="square">
            <a:spAutoFit/>
          </a:bodyPr>
          <a:lstStyle/>
          <a:p>
            <a:r>
              <a:rPr lang="en-US" sz="2400" dirty="0">
                <a:latin typeface="Arial" pitchFamily="34" charset="0"/>
                <a:cs typeface="Arial" pitchFamily="34" charset="0"/>
              </a:rPr>
              <a:t>Dr. Paul Terry</a:t>
            </a:r>
            <a:br>
              <a:rPr lang="en-US" sz="2400" dirty="0">
                <a:latin typeface="Arial" pitchFamily="34" charset="0"/>
                <a:cs typeface="Arial" pitchFamily="34" charset="0"/>
              </a:rPr>
            </a:br>
            <a:r>
              <a:rPr lang="en-US" dirty="0">
                <a:latin typeface="Arial" pitchFamily="34" charset="0"/>
                <a:cs typeface="Arial" pitchFamily="34" charset="0"/>
              </a:rPr>
              <a:t>President &amp; CEO, PHEMI Health </a:t>
            </a:r>
            <a:r>
              <a:rPr lang="en-US" dirty="0" smtClean="0">
                <a:latin typeface="Arial" pitchFamily="34" charset="0"/>
                <a:cs typeface="Arial" pitchFamily="34" charset="0"/>
              </a:rPr>
              <a:t>Systems</a:t>
            </a:r>
          </a:p>
          <a:p>
            <a:r>
              <a:rPr lang="en-US" dirty="0" smtClean="0">
                <a:latin typeface="Arial" pitchFamily="34" charset="0"/>
                <a:cs typeface="Arial" pitchFamily="34" charset="0"/>
              </a:rPr>
              <a:t>pterry@phemi.com</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1669077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0CF52E0-8698-453E-ABE3-61049F838FA9}" type="slidenum">
              <a:rPr lang="en-US" smtClean="0"/>
              <a:t>4</a:t>
            </a:fld>
            <a:endParaRPr lang="en-US"/>
          </a:p>
        </p:txBody>
      </p:sp>
      <p:pic>
        <p:nvPicPr>
          <p:cNvPr id="4" name="Picture 3"/>
          <p:cNvPicPr>
            <a:picLocks noChangeAspect="1"/>
          </p:cNvPicPr>
          <p:nvPr/>
        </p:nvPicPr>
        <p:blipFill>
          <a:blip r:embed="rId2"/>
          <a:stretch>
            <a:fillRect/>
          </a:stretch>
        </p:blipFill>
        <p:spPr>
          <a:xfrm>
            <a:off x="1524000" y="609600"/>
            <a:ext cx="6457813" cy="5791200"/>
          </a:xfrm>
          <a:prstGeom prst="rect">
            <a:avLst/>
          </a:prstGeom>
        </p:spPr>
      </p:pic>
      <p:sp>
        <p:nvSpPr>
          <p:cNvPr id="7" name="TextBox 6"/>
          <p:cNvSpPr txBox="1"/>
          <p:nvPr/>
        </p:nvSpPr>
        <p:spPr>
          <a:xfrm>
            <a:off x="634975" y="1580326"/>
            <a:ext cx="914400" cy="914400"/>
          </a:xfrm>
          <a:prstGeom prst="rect">
            <a:avLst/>
          </a:prstGeom>
        </p:spPr>
        <p:txBody>
          <a:bodyPr vert="horz" wrap="none" lIns="91440" tIns="45720" rIns="91440" bIns="45720" rtlCol="0" anchor="ctr">
            <a:normAutofit/>
          </a:bodyPr>
          <a:lstStyle/>
          <a:p>
            <a:pPr algn="ctr"/>
            <a:endParaRPr lang="en-US" sz="2500" dirty="0" smtClean="0">
              <a:latin typeface="Arial" pitchFamily="34" charset="0"/>
              <a:cs typeface="Arial" pitchFamily="34" charset="0"/>
            </a:endParaRPr>
          </a:p>
        </p:txBody>
      </p:sp>
    </p:spTree>
    <p:extLst>
      <p:ext uri="{BB962C8B-B14F-4D97-AF65-F5344CB8AC3E}">
        <p14:creationId xmlns:p14="http://schemas.microsoft.com/office/powerpoint/2010/main" val="2479694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BD2K</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5</a:t>
            </a:fld>
            <a:endParaRPr lang="en-US"/>
          </a:p>
        </p:txBody>
      </p:sp>
      <p:sp>
        <p:nvSpPr>
          <p:cNvPr id="4" name="TextBox 3"/>
          <p:cNvSpPr txBox="1"/>
          <p:nvPr/>
        </p:nvSpPr>
        <p:spPr>
          <a:xfrm>
            <a:off x="2590800" y="457200"/>
            <a:ext cx="4807575" cy="791676"/>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“Big Data to Knowledge”</a:t>
            </a:r>
          </a:p>
        </p:txBody>
      </p:sp>
      <p:sp>
        <p:nvSpPr>
          <p:cNvPr id="7" name="TextBox 6"/>
          <p:cNvSpPr txBox="1"/>
          <p:nvPr/>
        </p:nvSpPr>
        <p:spPr>
          <a:xfrm>
            <a:off x="2971800" y="4343400"/>
            <a:ext cx="5630547" cy="1065567"/>
          </a:xfrm>
          <a:prstGeom prst="rect">
            <a:avLst/>
          </a:prstGeom>
        </p:spPr>
        <p:txBody>
          <a:bodyPr vert="horz" wrap="none" lIns="91440" tIns="45720" rIns="91440" bIns="45720" rtlCol="0" anchor="ctr">
            <a:normAutofit/>
          </a:bodyPr>
          <a:lstStyle/>
          <a:p>
            <a:pPr algn="ctr"/>
            <a:r>
              <a:rPr lang="en-US" sz="2500" dirty="0" smtClean="0">
                <a:latin typeface="Arial" pitchFamily="34" charset="0"/>
                <a:cs typeface="Arial" pitchFamily="34" charset="0"/>
              </a:rPr>
              <a:t>$32M grants 2014, $656 over next 7 Years</a:t>
            </a:r>
          </a:p>
        </p:txBody>
      </p:sp>
      <p:sp>
        <p:nvSpPr>
          <p:cNvPr id="8" name="TextBox 7"/>
          <p:cNvSpPr txBox="1"/>
          <p:nvPr/>
        </p:nvSpPr>
        <p:spPr>
          <a:xfrm>
            <a:off x="2133600" y="3352800"/>
            <a:ext cx="5410200" cy="762000"/>
          </a:xfrm>
          <a:prstGeom prst="rect">
            <a:avLst/>
          </a:prstGeom>
        </p:spPr>
        <p:txBody>
          <a:bodyPr vert="horz" wrap="none" lIns="91440" tIns="45720" rIns="91440" bIns="45720" rtlCol="0" anchor="ctr">
            <a:normAutofit/>
          </a:bodyPr>
          <a:lstStyle/>
          <a:p>
            <a:pPr algn="ctr"/>
            <a:r>
              <a:rPr lang="en-US" sz="2500" dirty="0">
                <a:latin typeface="Arial" pitchFamily="34" charset="0"/>
                <a:cs typeface="Arial" pitchFamily="34" charset="0"/>
              </a:rPr>
              <a:t>NIH Initiative (http://</a:t>
            </a:r>
            <a:r>
              <a:rPr lang="en-US" sz="2500" dirty="0" smtClean="0">
                <a:latin typeface="Arial" pitchFamily="34" charset="0"/>
                <a:cs typeface="Arial" pitchFamily="34" charset="0"/>
              </a:rPr>
              <a:t>bd2k.nih.gov)</a:t>
            </a:r>
          </a:p>
        </p:txBody>
      </p:sp>
      <p:pic>
        <p:nvPicPr>
          <p:cNvPr id="9" name="Picture 8"/>
          <p:cNvPicPr>
            <a:picLocks noChangeAspect="1"/>
          </p:cNvPicPr>
          <p:nvPr/>
        </p:nvPicPr>
        <p:blipFill>
          <a:blip r:embed="rId2"/>
          <a:stretch>
            <a:fillRect/>
          </a:stretch>
        </p:blipFill>
        <p:spPr>
          <a:xfrm>
            <a:off x="1143000" y="1981200"/>
            <a:ext cx="7086600" cy="830514"/>
          </a:xfrm>
          <a:prstGeom prst="rect">
            <a:avLst/>
          </a:prstGeom>
        </p:spPr>
      </p:pic>
    </p:spTree>
    <p:extLst>
      <p:ext uri="{BB962C8B-B14F-4D97-AF65-F5344CB8AC3E}">
        <p14:creationId xmlns:p14="http://schemas.microsoft.com/office/powerpoint/2010/main" val="14113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Definition</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6</a:t>
            </a:fld>
            <a:endParaRPr lang="en-US"/>
          </a:p>
        </p:txBody>
      </p:sp>
      <p:pic>
        <p:nvPicPr>
          <p:cNvPr id="5" name="Picture 4"/>
          <p:cNvPicPr>
            <a:picLocks noChangeAspect="1"/>
          </p:cNvPicPr>
          <p:nvPr/>
        </p:nvPicPr>
        <p:blipFill>
          <a:blip r:embed="rId2"/>
          <a:stretch>
            <a:fillRect/>
          </a:stretch>
        </p:blipFill>
        <p:spPr>
          <a:xfrm>
            <a:off x="685800" y="1981200"/>
            <a:ext cx="7618089" cy="3403600"/>
          </a:xfrm>
          <a:prstGeom prst="rect">
            <a:avLst/>
          </a:prstGeom>
        </p:spPr>
      </p:pic>
    </p:spTree>
    <p:extLst>
      <p:ext uri="{BB962C8B-B14F-4D97-AF65-F5344CB8AC3E}">
        <p14:creationId xmlns:p14="http://schemas.microsoft.com/office/powerpoint/2010/main" val="3892493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is like teenage sex:</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7</a:t>
            </a:fld>
            <a:endParaRPr lang="en-US"/>
          </a:p>
        </p:txBody>
      </p:sp>
      <p:sp>
        <p:nvSpPr>
          <p:cNvPr id="4" name="TextBox 3"/>
          <p:cNvSpPr txBox="1"/>
          <p:nvPr/>
        </p:nvSpPr>
        <p:spPr>
          <a:xfrm>
            <a:off x="990600" y="1828800"/>
            <a:ext cx="6477000" cy="2514600"/>
          </a:xfrm>
          <a:prstGeom prst="rect">
            <a:avLst/>
          </a:prstGeom>
        </p:spPr>
        <p:txBody>
          <a:bodyPr vert="horz" wrap="none" lIns="91440" tIns="45720" rIns="91440" bIns="45720" rtlCol="0" anchor="ctr">
            <a:normAutofit fontScale="77500" lnSpcReduction="20000"/>
          </a:bodyPr>
          <a:lstStyle/>
          <a:p>
            <a:pPr algn="ctr"/>
            <a:r>
              <a:rPr lang="en-US" sz="2800" dirty="0" smtClean="0">
                <a:latin typeface="Arial" pitchFamily="34" charset="0"/>
                <a:cs typeface="Arial" pitchFamily="34" charset="0"/>
              </a:rPr>
              <a:t/>
            </a:r>
            <a:br>
              <a:rPr lang="en-US" sz="2800" dirty="0" smtClean="0">
                <a:latin typeface="Arial" pitchFamily="34" charset="0"/>
                <a:cs typeface="Arial" pitchFamily="34" charset="0"/>
              </a:rPr>
            </a:br>
            <a:endParaRPr lang="en-US" sz="2800" dirty="0" smtClean="0">
              <a:latin typeface="Arial" pitchFamily="34" charset="0"/>
              <a:cs typeface="Arial" pitchFamily="34" charset="0"/>
            </a:endParaRPr>
          </a:p>
          <a:p>
            <a:pPr algn="ctr"/>
            <a:r>
              <a:rPr lang="en-US" sz="2800" dirty="0" smtClean="0">
                <a:latin typeface="Arial" pitchFamily="34" charset="0"/>
                <a:cs typeface="Arial" pitchFamily="34" charset="0"/>
              </a:rPr>
              <a:t>Everyone talks about it, </a:t>
            </a:r>
            <a:br>
              <a:rPr lang="en-US" sz="2800" dirty="0" smtClean="0">
                <a:latin typeface="Arial" pitchFamily="34" charset="0"/>
                <a:cs typeface="Arial" pitchFamily="34" charset="0"/>
              </a:rPr>
            </a:br>
            <a:r>
              <a:rPr lang="en-US" sz="2800" dirty="0" smtClean="0">
                <a:latin typeface="Arial" pitchFamily="34" charset="0"/>
                <a:cs typeface="Arial" pitchFamily="34" charset="0"/>
              </a:rPr>
              <a:t/>
            </a:r>
            <a:br>
              <a:rPr lang="en-US" sz="2800" dirty="0" smtClean="0">
                <a:latin typeface="Arial" pitchFamily="34" charset="0"/>
                <a:cs typeface="Arial" pitchFamily="34" charset="0"/>
              </a:rPr>
            </a:br>
            <a:r>
              <a:rPr lang="en-US" sz="2800" dirty="0" smtClean="0">
                <a:latin typeface="Arial" pitchFamily="34" charset="0"/>
                <a:cs typeface="Arial" pitchFamily="34" charset="0"/>
              </a:rPr>
              <a:t>nobody really knows how to do it, </a:t>
            </a:r>
            <a:br>
              <a:rPr lang="en-US" sz="2800" dirty="0" smtClean="0">
                <a:latin typeface="Arial" pitchFamily="34" charset="0"/>
                <a:cs typeface="Arial" pitchFamily="34" charset="0"/>
              </a:rPr>
            </a:br>
            <a:r>
              <a:rPr lang="en-US" sz="2800" dirty="0" smtClean="0">
                <a:latin typeface="Arial" pitchFamily="34" charset="0"/>
                <a:cs typeface="Arial" pitchFamily="34" charset="0"/>
              </a:rPr>
              <a:t/>
            </a:r>
            <a:br>
              <a:rPr lang="en-US" sz="2800" dirty="0" smtClean="0">
                <a:latin typeface="Arial" pitchFamily="34" charset="0"/>
                <a:cs typeface="Arial" pitchFamily="34" charset="0"/>
              </a:rPr>
            </a:br>
            <a:r>
              <a:rPr lang="en-US" sz="2800" dirty="0" smtClean="0">
                <a:latin typeface="Arial" pitchFamily="34" charset="0"/>
                <a:cs typeface="Arial" pitchFamily="34" charset="0"/>
              </a:rPr>
              <a:t>everyone thinks that everyone else is doing it</a:t>
            </a:r>
            <a:br>
              <a:rPr lang="en-US" sz="2800" dirty="0" smtClean="0">
                <a:latin typeface="Arial" pitchFamily="34" charset="0"/>
                <a:cs typeface="Arial" pitchFamily="34" charset="0"/>
              </a:rPr>
            </a:br>
            <a:r>
              <a:rPr lang="en-US" sz="2800" dirty="0" smtClean="0">
                <a:latin typeface="Arial" pitchFamily="34" charset="0"/>
                <a:cs typeface="Arial" pitchFamily="34" charset="0"/>
              </a:rPr>
              <a:t>, </a:t>
            </a:r>
            <a:br>
              <a:rPr lang="en-US" sz="2800" dirty="0" smtClean="0">
                <a:latin typeface="Arial" pitchFamily="34" charset="0"/>
                <a:cs typeface="Arial" pitchFamily="34" charset="0"/>
              </a:rPr>
            </a:br>
            <a:r>
              <a:rPr lang="en-US" sz="2800" dirty="0" smtClean="0">
                <a:latin typeface="Arial" pitchFamily="34" charset="0"/>
                <a:cs typeface="Arial" pitchFamily="34" charset="0"/>
              </a:rPr>
              <a:t>so everyone claims that they are doing it ….</a:t>
            </a:r>
          </a:p>
        </p:txBody>
      </p:sp>
    </p:spTree>
    <p:extLst>
      <p:ext uri="{BB962C8B-B14F-4D97-AF65-F5344CB8AC3E}">
        <p14:creationId xmlns:p14="http://schemas.microsoft.com/office/powerpoint/2010/main" val="1843048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D0CF52E0-8698-453E-ABE3-61049F838FA9}" type="slidenum">
              <a:rPr lang="en-US" smtClean="0"/>
              <a:t>8</a:t>
            </a:fld>
            <a:endParaRPr lang="en-US"/>
          </a:p>
        </p:txBody>
      </p:sp>
      <p:pic>
        <p:nvPicPr>
          <p:cNvPr id="4" name="Picture 3"/>
          <p:cNvPicPr>
            <a:picLocks noChangeAspect="1"/>
          </p:cNvPicPr>
          <p:nvPr/>
        </p:nvPicPr>
        <p:blipFill>
          <a:blip r:embed="rId2"/>
          <a:stretch>
            <a:fillRect/>
          </a:stretch>
        </p:blipFill>
        <p:spPr>
          <a:xfrm>
            <a:off x="609600" y="1752600"/>
            <a:ext cx="8282314" cy="4343400"/>
          </a:xfrm>
          <a:prstGeom prst="rect">
            <a:avLst/>
          </a:prstGeom>
        </p:spPr>
      </p:pic>
    </p:spTree>
    <p:extLst>
      <p:ext uri="{BB962C8B-B14F-4D97-AF65-F5344CB8AC3E}">
        <p14:creationId xmlns:p14="http://schemas.microsoft.com/office/powerpoint/2010/main" val="139627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e-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1" y="1580716"/>
            <a:ext cx="5486400" cy="5018795"/>
          </a:xfrm>
          <a:prstGeom prst="rect">
            <a:avLst/>
          </a:prstGeom>
        </p:spPr>
      </p:pic>
      <p:sp>
        <p:nvSpPr>
          <p:cNvPr id="2" name="Title 1"/>
          <p:cNvSpPr>
            <a:spLocks noGrp="1"/>
          </p:cNvSpPr>
          <p:nvPr>
            <p:ph type="title"/>
          </p:nvPr>
        </p:nvSpPr>
        <p:spPr/>
        <p:txBody>
          <a:bodyPr/>
          <a:lstStyle/>
          <a:p>
            <a:r>
              <a:rPr lang="en-US" dirty="0" smtClean="0"/>
              <a:t>Why the Big Deal about Big Data?</a:t>
            </a:r>
            <a:endParaRPr lang="en-US" dirty="0"/>
          </a:p>
        </p:txBody>
      </p:sp>
      <p:sp>
        <p:nvSpPr>
          <p:cNvPr id="3" name="Slide Number Placeholder 2"/>
          <p:cNvSpPr>
            <a:spLocks noGrp="1"/>
          </p:cNvSpPr>
          <p:nvPr>
            <p:ph type="sldNum" sz="quarter" idx="12"/>
          </p:nvPr>
        </p:nvSpPr>
        <p:spPr/>
        <p:txBody>
          <a:bodyPr/>
          <a:lstStyle/>
          <a:p>
            <a:fld id="{D0CF52E0-8698-453E-ABE3-61049F838FA9}" type="slidenum">
              <a:rPr lang="en-US" smtClean="0"/>
              <a:t>9</a:t>
            </a:fld>
            <a:endParaRPr lang="en-US"/>
          </a:p>
        </p:txBody>
      </p:sp>
      <p:sp>
        <p:nvSpPr>
          <p:cNvPr id="5" name="TextBox 4"/>
          <p:cNvSpPr txBox="1"/>
          <p:nvPr/>
        </p:nvSpPr>
        <p:spPr>
          <a:xfrm>
            <a:off x="5715000" y="4847239"/>
            <a:ext cx="3429000" cy="830997"/>
          </a:xfrm>
          <a:prstGeom prst="rect">
            <a:avLst/>
          </a:prstGeom>
        </p:spPr>
        <p:txBody>
          <a:bodyPr vert="horz" wrap="square" lIns="91440" tIns="45720" rIns="91440" bIns="45720" rtlCol="0" anchor="ctr">
            <a:spAutoFit/>
          </a:bodyPr>
          <a:lstStyle/>
          <a:p>
            <a:pPr algn="ctr"/>
            <a:r>
              <a:rPr lang="en-US" sz="2400" b="1" dirty="0" smtClean="0">
                <a:solidFill>
                  <a:srgbClr val="000000"/>
                </a:solidFill>
                <a:latin typeface="Arial" pitchFamily="34" charset="0"/>
                <a:cs typeface="Arial" pitchFamily="34" charset="0"/>
              </a:rPr>
              <a:t>70-80% of healthcare data is unstructured</a:t>
            </a:r>
          </a:p>
        </p:txBody>
      </p:sp>
    </p:spTree>
    <p:extLst>
      <p:ext uri="{BB962C8B-B14F-4D97-AF65-F5344CB8AC3E}">
        <p14:creationId xmlns:p14="http://schemas.microsoft.com/office/powerpoint/2010/main" val="3940780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PHEMI-PP-Template-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nchor="ctr">
        <a:normAutofit fontScale="70000" lnSpcReduction="20000"/>
      </a:bodyPr>
      <a:lstStyle>
        <a:defPPr algn="ctr">
          <a:defRPr sz="2500"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PHEMI-PP-Template-Final.potx</Template>
  <TotalTime>1598</TotalTime>
  <Words>1305</Words>
  <Application>Microsoft Office PowerPoint</Application>
  <PresentationFormat>Letter Paper (8.5x11 in)</PresentationFormat>
  <Paragraphs>196</Paragraphs>
  <Slides>33</Slides>
  <Notes>9</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PHEMI-PP-Template-Final</vt:lpstr>
      <vt:lpstr>PowerPoint Presentation</vt:lpstr>
      <vt:lpstr>BD2K</vt:lpstr>
      <vt:lpstr>Data as a Strategic Asset</vt:lpstr>
      <vt:lpstr>PowerPoint Presentation</vt:lpstr>
      <vt:lpstr>BD2K</vt:lpstr>
      <vt:lpstr>Big Data Definition</vt:lpstr>
      <vt:lpstr>Big Data is like teenage sex:</vt:lpstr>
      <vt:lpstr>PowerPoint Presentation</vt:lpstr>
      <vt:lpstr>Why the Big Deal about Big Data?</vt:lpstr>
      <vt:lpstr>Today’s Healthcare IT Challenges</vt:lpstr>
      <vt:lpstr>Cray</vt:lpstr>
      <vt:lpstr>Big Data</vt:lpstr>
      <vt:lpstr>Schema</vt:lpstr>
      <vt:lpstr>Healthcare</vt:lpstr>
      <vt:lpstr>Big Data </vt:lpstr>
      <vt:lpstr>PowerPoint Presentation</vt:lpstr>
      <vt:lpstr>Storage Array</vt:lpstr>
      <vt:lpstr>Lending Library</vt:lpstr>
      <vt:lpstr>A Digital Asset</vt:lpstr>
      <vt:lpstr>PowerPoint Presentation</vt:lpstr>
      <vt:lpstr>Photo Albums: Past and Present</vt:lpstr>
      <vt:lpstr>PowerPoint Presentation</vt:lpstr>
      <vt:lpstr>PowerPoint Presentation</vt:lpstr>
      <vt:lpstr>Big Data</vt:lpstr>
      <vt:lpstr>Compute Array</vt:lpstr>
      <vt:lpstr>Small Supercomputer…</vt:lpstr>
      <vt:lpstr>Big Data Model</vt:lpstr>
      <vt:lpstr>Big Data facts</vt:lpstr>
      <vt:lpstr>Technology Underpinnings</vt:lpstr>
      <vt:lpstr>Data Science</vt:lpstr>
      <vt:lpstr>PowerPoint Presentation</vt:lpstr>
      <vt:lpstr>Big Data will enable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JB</dc:creator>
  <cp:lastModifiedBy>Lindsay</cp:lastModifiedBy>
  <cp:revision>104</cp:revision>
  <dcterms:created xsi:type="dcterms:W3CDTF">2013-03-27T15:02:40Z</dcterms:created>
  <dcterms:modified xsi:type="dcterms:W3CDTF">2014-12-12T00:39:53Z</dcterms:modified>
</cp:coreProperties>
</file>